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7" r:id="rId3"/>
    <p:sldId id="276" r:id="rId4"/>
    <p:sldId id="286" r:id="rId5"/>
    <p:sldId id="277" r:id="rId6"/>
    <p:sldId id="287" r:id="rId7"/>
    <p:sldId id="293" r:id="rId8"/>
    <p:sldId id="289" r:id="rId9"/>
    <p:sldId id="294" r:id="rId10"/>
    <p:sldId id="274" r:id="rId11"/>
    <p:sldId id="271" r:id="rId12"/>
    <p:sldId id="269" r:id="rId13"/>
    <p:sldId id="285" r:id="rId14"/>
    <p:sldId id="284" r:id="rId15"/>
    <p:sldId id="295" r:id="rId16"/>
    <p:sldId id="272" r:id="rId17"/>
    <p:sldId id="273" r:id="rId18"/>
    <p:sldId id="292" r:id="rId19"/>
    <p:sldId id="282" r:id="rId20"/>
    <p:sldId id="291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fecto Herrera" initials="PH" lastIdx="1" clrIdx="0">
    <p:extLst>
      <p:ext uri="{19B8F6BF-5375-455C-9EA6-DF929625EA0E}">
        <p15:presenceInfo xmlns:p15="http://schemas.microsoft.com/office/powerpoint/2012/main" userId="cfebbc2fa8e56f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7" d="100"/>
          <a:sy n="87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F6487B-641D-4708-AE0D-AA71D5E6FA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A95F18-465E-4B33-B484-1C41765BB7C2}">
      <dgm:prSet/>
      <dgm:spPr/>
      <dgm:t>
        <a:bodyPr/>
        <a:lstStyle/>
        <a:p>
          <a:r>
            <a:rPr lang="en-US" dirty="0"/>
            <a:t>Surveys (not an experimental procedure)</a:t>
          </a:r>
        </a:p>
      </dgm:t>
    </dgm:pt>
    <dgm:pt modelId="{A01CD283-4E25-45B4-B8D4-AA5FEA08BAD9}" type="parTrans" cxnId="{B39D1C7C-5AA1-4FB6-B9D6-262116D743BF}">
      <dgm:prSet/>
      <dgm:spPr/>
      <dgm:t>
        <a:bodyPr/>
        <a:lstStyle/>
        <a:p>
          <a:endParaRPr lang="en-US"/>
        </a:p>
      </dgm:t>
    </dgm:pt>
    <dgm:pt modelId="{E52E262F-D483-4D71-9A68-6C2D20C8716F}" type="sibTrans" cxnId="{B39D1C7C-5AA1-4FB6-B9D6-262116D743BF}">
      <dgm:prSet/>
      <dgm:spPr/>
      <dgm:t>
        <a:bodyPr/>
        <a:lstStyle/>
        <a:p>
          <a:endParaRPr lang="en-US"/>
        </a:p>
      </dgm:t>
    </dgm:pt>
    <dgm:pt modelId="{614BEB87-4898-4633-BD26-B524C0A929BF}">
      <dgm:prSet/>
      <dgm:spPr/>
      <dgm:t>
        <a:bodyPr/>
        <a:lstStyle/>
        <a:p>
          <a:r>
            <a:rPr lang="en-US"/>
            <a:t>Physiological measures</a:t>
          </a:r>
        </a:p>
      </dgm:t>
    </dgm:pt>
    <dgm:pt modelId="{230548A0-885D-4A0B-985B-3D65E25ECEDE}" type="parTrans" cxnId="{2BE4EBD7-0096-4E39-8007-3E0B60696EF8}">
      <dgm:prSet/>
      <dgm:spPr/>
      <dgm:t>
        <a:bodyPr/>
        <a:lstStyle/>
        <a:p>
          <a:endParaRPr lang="en-US"/>
        </a:p>
      </dgm:t>
    </dgm:pt>
    <dgm:pt modelId="{1B4CFCD0-8242-49DF-9E17-BC6F96B2D879}" type="sibTrans" cxnId="{2BE4EBD7-0096-4E39-8007-3E0B60696EF8}">
      <dgm:prSet/>
      <dgm:spPr/>
      <dgm:t>
        <a:bodyPr/>
        <a:lstStyle/>
        <a:p>
          <a:endParaRPr lang="en-US"/>
        </a:p>
      </dgm:t>
    </dgm:pt>
    <dgm:pt modelId="{1950E0BC-5B57-44E4-9841-BEEFFF61AE6E}">
      <dgm:prSet/>
      <dgm:spPr/>
      <dgm:t>
        <a:bodyPr/>
        <a:lstStyle/>
        <a:p>
          <a:r>
            <a:rPr lang="en-US" dirty="0" err="1"/>
            <a:t>Behavioural</a:t>
          </a:r>
          <a:r>
            <a:rPr lang="en-US" dirty="0"/>
            <a:t> measures</a:t>
          </a:r>
        </a:p>
      </dgm:t>
    </dgm:pt>
    <dgm:pt modelId="{E258A50A-2286-449F-9BC8-3FB5F6977DC6}" type="parTrans" cxnId="{02AD5CAA-385A-4119-9635-C1212C7284F7}">
      <dgm:prSet/>
      <dgm:spPr/>
      <dgm:t>
        <a:bodyPr/>
        <a:lstStyle/>
        <a:p>
          <a:endParaRPr lang="en-US"/>
        </a:p>
      </dgm:t>
    </dgm:pt>
    <dgm:pt modelId="{711BCB2D-BE5F-405C-91A4-456EE34572EE}" type="sibTrans" cxnId="{02AD5CAA-385A-4119-9635-C1212C7284F7}">
      <dgm:prSet/>
      <dgm:spPr/>
      <dgm:t>
        <a:bodyPr/>
        <a:lstStyle/>
        <a:p>
          <a:endParaRPr lang="en-US"/>
        </a:p>
      </dgm:t>
    </dgm:pt>
    <dgm:pt modelId="{54FC6F90-585E-41E3-BCB2-6035279157A2}">
      <dgm:prSet/>
      <dgm:spPr/>
      <dgm:t>
        <a:bodyPr/>
        <a:lstStyle/>
        <a:p>
          <a:r>
            <a:rPr lang="en-US" dirty="0"/>
            <a:t>Electro-Encephalography (EEG):</a:t>
          </a:r>
        </a:p>
      </dgm:t>
    </dgm:pt>
    <dgm:pt modelId="{7555C404-D4AF-4759-84CA-F19A38938DC5}" type="parTrans" cxnId="{CFE71F43-9C5E-4EA0-8480-7C2004B59032}">
      <dgm:prSet/>
      <dgm:spPr/>
      <dgm:t>
        <a:bodyPr/>
        <a:lstStyle/>
        <a:p>
          <a:endParaRPr lang="en-US"/>
        </a:p>
      </dgm:t>
    </dgm:pt>
    <dgm:pt modelId="{1C1ECC3E-14F9-4EEE-AD77-E15EC75D7AC3}" type="sibTrans" cxnId="{CFE71F43-9C5E-4EA0-8480-7C2004B59032}">
      <dgm:prSet/>
      <dgm:spPr/>
      <dgm:t>
        <a:bodyPr/>
        <a:lstStyle/>
        <a:p>
          <a:endParaRPr lang="en-US"/>
        </a:p>
      </dgm:t>
    </dgm:pt>
    <dgm:pt modelId="{0F0D7B4F-82B3-4FCA-81B1-C52A985C1352}">
      <dgm:prSet/>
      <dgm:spPr/>
      <dgm:t>
        <a:bodyPr/>
        <a:lstStyle/>
        <a:p>
          <a:r>
            <a:rPr lang="en-US" dirty="0"/>
            <a:t>Event-Related Potentials (ERP)</a:t>
          </a:r>
        </a:p>
      </dgm:t>
    </dgm:pt>
    <dgm:pt modelId="{7C327745-F28C-42FD-A923-219038416C73}" type="parTrans" cxnId="{A0EE4B23-8CD4-4DD8-B2F2-DF8EE918B1AC}">
      <dgm:prSet/>
      <dgm:spPr/>
      <dgm:t>
        <a:bodyPr/>
        <a:lstStyle/>
        <a:p>
          <a:endParaRPr lang="en-US"/>
        </a:p>
      </dgm:t>
    </dgm:pt>
    <dgm:pt modelId="{13B5996B-D430-4081-B4C8-6523870D9508}" type="sibTrans" cxnId="{A0EE4B23-8CD4-4DD8-B2F2-DF8EE918B1AC}">
      <dgm:prSet/>
      <dgm:spPr/>
      <dgm:t>
        <a:bodyPr/>
        <a:lstStyle/>
        <a:p>
          <a:endParaRPr lang="en-US"/>
        </a:p>
      </dgm:t>
    </dgm:pt>
    <dgm:pt modelId="{00017CEB-5384-4E84-8EAB-7E62653BE4B0}">
      <dgm:prSet/>
      <dgm:spPr/>
      <dgm:t>
        <a:bodyPr/>
        <a:lstStyle/>
        <a:p>
          <a:r>
            <a:rPr lang="en-US" dirty="0"/>
            <a:t>Magneto-Electro-Encephalography (MEG):</a:t>
          </a:r>
        </a:p>
      </dgm:t>
    </dgm:pt>
    <dgm:pt modelId="{5C9352AC-DD31-42A4-8F05-82F9F3D4E93C}" type="parTrans" cxnId="{0FB25EBB-B1D8-40CD-A444-872A5BA74027}">
      <dgm:prSet/>
      <dgm:spPr/>
      <dgm:t>
        <a:bodyPr/>
        <a:lstStyle/>
        <a:p>
          <a:endParaRPr lang="en-US"/>
        </a:p>
      </dgm:t>
    </dgm:pt>
    <dgm:pt modelId="{ABA10554-47C4-47E6-9E1B-2A3A6E5A1FFB}" type="sibTrans" cxnId="{0FB25EBB-B1D8-40CD-A444-872A5BA74027}">
      <dgm:prSet/>
      <dgm:spPr/>
      <dgm:t>
        <a:bodyPr/>
        <a:lstStyle/>
        <a:p>
          <a:endParaRPr lang="en-US"/>
        </a:p>
      </dgm:t>
    </dgm:pt>
    <dgm:pt modelId="{D17971F8-980C-4DEB-B514-3BCA8A1503A8}">
      <dgm:prSet/>
      <dgm:spPr/>
      <dgm:t>
        <a:bodyPr/>
        <a:lstStyle/>
        <a:p>
          <a:r>
            <a:rPr lang="en-US" dirty="0"/>
            <a:t>Positron Emission Tomography (PET)</a:t>
          </a:r>
        </a:p>
      </dgm:t>
    </dgm:pt>
    <dgm:pt modelId="{51CD90A5-6799-4ACD-B480-416B2DEDEE40}" type="parTrans" cxnId="{1D9C8991-BCE6-4381-B64B-0C6505EA57D3}">
      <dgm:prSet/>
      <dgm:spPr/>
      <dgm:t>
        <a:bodyPr/>
        <a:lstStyle/>
        <a:p>
          <a:endParaRPr lang="en-US"/>
        </a:p>
      </dgm:t>
    </dgm:pt>
    <dgm:pt modelId="{01B26B07-97C5-4DE2-9045-469F6C7A631A}" type="sibTrans" cxnId="{1D9C8991-BCE6-4381-B64B-0C6505EA57D3}">
      <dgm:prSet/>
      <dgm:spPr/>
      <dgm:t>
        <a:bodyPr/>
        <a:lstStyle/>
        <a:p>
          <a:endParaRPr lang="en-US"/>
        </a:p>
      </dgm:t>
    </dgm:pt>
    <dgm:pt modelId="{27E43165-209A-4048-8091-A715F5AE28CC}">
      <dgm:prSet/>
      <dgm:spPr/>
      <dgm:t>
        <a:bodyPr/>
        <a:lstStyle/>
        <a:p>
          <a:r>
            <a:rPr lang="en-US" dirty="0"/>
            <a:t>Functional Magnetic Resonance Imaging (fMRI)</a:t>
          </a:r>
        </a:p>
      </dgm:t>
    </dgm:pt>
    <dgm:pt modelId="{7EF58BCE-4F3C-4081-AF17-5D32027DE8C4}" type="parTrans" cxnId="{BB1D1C39-831A-4B15-AC25-7DC8416A53BD}">
      <dgm:prSet/>
      <dgm:spPr/>
      <dgm:t>
        <a:bodyPr/>
        <a:lstStyle/>
        <a:p>
          <a:endParaRPr lang="en-US"/>
        </a:p>
      </dgm:t>
    </dgm:pt>
    <dgm:pt modelId="{46470215-3493-4323-953F-046E3E5E52F6}" type="sibTrans" cxnId="{BB1D1C39-831A-4B15-AC25-7DC8416A53BD}">
      <dgm:prSet/>
      <dgm:spPr/>
      <dgm:t>
        <a:bodyPr/>
        <a:lstStyle/>
        <a:p>
          <a:endParaRPr lang="en-US"/>
        </a:p>
      </dgm:t>
    </dgm:pt>
    <dgm:pt modelId="{5D072D7A-BBEA-4619-B161-3663973DAC63}" type="pres">
      <dgm:prSet presAssocID="{BFF6487B-641D-4708-AE0D-AA71D5E6FA09}" presName="root" presStyleCnt="0">
        <dgm:presLayoutVars>
          <dgm:dir/>
          <dgm:resizeHandles val="exact"/>
        </dgm:presLayoutVars>
      </dgm:prSet>
      <dgm:spPr/>
    </dgm:pt>
    <dgm:pt modelId="{6523B598-E475-4B4D-849F-395A71D902FF}" type="pres">
      <dgm:prSet presAssocID="{1BA95F18-465E-4B33-B484-1C41765BB7C2}" presName="compNode" presStyleCnt="0"/>
      <dgm:spPr/>
    </dgm:pt>
    <dgm:pt modelId="{41EDDB78-C717-4471-8A36-FB2B0083B9CE}" type="pres">
      <dgm:prSet presAssocID="{1BA95F18-465E-4B33-B484-1C41765BB7C2}" presName="bgRect" presStyleLbl="bgShp" presStyleIdx="0" presStyleCnt="5"/>
      <dgm:spPr/>
    </dgm:pt>
    <dgm:pt modelId="{00EE9074-1E85-422D-AD76-A9386F7817B2}" type="pres">
      <dgm:prSet presAssocID="{1BA95F18-465E-4B33-B484-1C41765BB7C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D84BD180-1F39-417D-9E49-8B58AE63B75B}" type="pres">
      <dgm:prSet presAssocID="{1BA95F18-465E-4B33-B484-1C41765BB7C2}" presName="spaceRect" presStyleCnt="0"/>
      <dgm:spPr/>
    </dgm:pt>
    <dgm:pt modelId="{FAF9A5AA-F2AE-45EC-9488-49EFA9B1AA25}" type="pres">
      <dgm:prSet presAssocID="{1BA95F18-465E-4B33-B484-1C41765BB7C2}" presName="parTx" presStyleLbl="revTx" presStyleIdx="0" presStyleCnt="7">
        <dgm:presLayoutVars>
          <dgm:chMax val="0"/>
          <dgm:chPref val="0"/>
        </dgm:presLayoutVars>
      </dgm:prSet>
      <dgm:spPr/>
    </dgm:pt>
    <dgm:pt modelId="{61A60783-B8F8-4081-96AD-737396A672CE}" type="pres">
      <dgm:prSet presAssocID="{E52E262F-D483-4D71-9A68-6C2D20C8716F}" presName="sibTrans" presStyleCnt="0"/>
      <dgm:spPr/>
    </dgm:pt>
    <dgm:pt modelId="{C5B0BA9D-6BC1-4BE8-978A-28C1209438E7}" type="pres">
      <dgm:prSet presAssocID="{614BEB87-4898-4633-BD26-B524C0A929BF}" presName="compNode" presStyleCnt="0"/>
      <dgm:spPr/>
    </dgm:pt>
    <dgm:pt modelId="{B599D6B7-1918-48F0-8D89-7C71781CE7E6}" type="pres">
      <dgm:prSet presAssocID="{614BEB87-4898-4633-BD26-B524C0A929BF}" presName="bgRect" presStyleLbl="bgShp" presStyleIdx="1" presStyleCnt="5"/>
      <dgm:spPr/>
    </dgm:pt>
    <dgm:pt modelId="{E5574F5B-A085-4ABE-8E27-618755D6E239}" type="pres">
      <dgm:prSet presAssocID="{614BEB87-4898-4633-BD26-B524C0A929B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6E574678-27DF-4183-95DA-B1A3AB15FAF5}" type="pres">
      <dgm:prSet presAssocID="{614BEB87-4898-4633-BD26-B524C0A929BF}" presName="spaceRect" presStyleCnt="0"/>
      <dgm:spPr/>
    </dgm:pt>
    <dgm:pt modelId="{DF8745A9-81D3-4EF0-9EF6-FDBCF3FB008F}" type="pres">
      <dgm:prSet presAssocID="{614BEB87-4898-4633-BD26-B524C0A929BF}" presName="parTx" presStyleLbl="revTx" presStyleIdx="1" presStyleCnt="7">
        <dgm:presLayoutVars>
          <dgm:chMax val="0"/>
          <dgm:chPref val="0"/>
        </dgm:presLayoutVars>
      </dgm:prSet>
      <dgm:spPr/>
    </dgm:pt>
    <dgm:pt modelId="{CE1FB6B8-E056-443B-9366-24E3842FED57}" type="pres">
      <dgm:prSet presAssocID="{1B4CFCD0-8242-49DF-9E17-BC6F96B2D879}" presName="sibTrans" presStyleCnt="0"/>
      <dgm:spPr/>
    </dgm:pt>
    <dgm:pt modelId="{DE4AFF9C-1C70-4CCB-B115-3BDF99ED5B78}" type="pres">
      <dgm:prSet presAssocID="{1950E0BC-5B57-44E4-9841-BEEFFF61AE6E}" presName="compNode" presStyleCnt="0"/>
      <dgm:spPr/>
    </dgm:pt>
    <dgm:pt modelId="{B140EA75-7F17-4E3B-B947-5CEAE327E06C}" type="pres">
      <dgm:prSet presAssocID="{1950E0BC-5B57-44E4-9841-BEEFFF61AE6E}" presName="bgRect" presStyleLbl="bgShp" presStyleIdx="2" presStyleCnt="5"/>
      <dgm:spPr/>
    </dgm:pt>
    <dgm:pt modelId="{8CD049FE-18EE-4571-93FD-E9B53A52B3D8}" type="pres">
      <dgm:prSet presAssocID="{1950E0BC-5B57-44E4-9841-BEEFFF61AE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0799FC-3992-4F58-A006-3C4621BD89E4}" type="pres">
      <dgm:prSet presAssocID="{1950E0BC-5B57-44E4-9841-BEEFFF61AE6E}" presName="spaceRect" presStyleCnt="0"/>
      <dgm:spPr/>
    </dgm:pt>
    <dgm:pt modelId="{BF79EF2C-C661-4ED0-8116-97621E9CA7B2}" type="pres">
      <dgm:prSet presAssocID="{1950E0BC-5B57-44E4-9841-BEEFFF61AE6E}" presName="parTx" presStyleLbl="revTx" presStyleIdx="2" presStyleCnt="7">
        <dgm:presLayoutVars>
          <dgm:chMax val="0"/>
          <dgm:chPref val="0"/>
        </dgm:presLayoutVars>
      </dgm:prSet>
      <dgm:spPr/>
    </dgm:pt>
    <dgm:pt modelId="{128B181D-C918-4B46-87D0-78C423FE2593}" type="pres">
      <dgm:prSet presAssocID="{711BCB2D-BE5F-405C-91A4-456EE34572EE}" presName="sibTrans" presStyleCnt="0"/>
      <dgm:spPr/>
    </dgm:pt>
    <dgm:pt modelId="{53244C0E-7EDD-4BF9-B170-548807817C98}" type="pres">
      <dgm:prSet presAssocID="{54FC6F90-585E-41E3-BCB2-6035279157A2}" presName="compNode" presStyleCnt="0"/>
      <dgm:spPr/>
    </dgm:pt>
    <dgm:pt modelId="{8E58CD0F-9352-4A1E-9EED-24B59F3E780F}" type="pres">
      <dgm:prSet presAssocID="{54FC6F90-585E-41E3-BCB2-6035279157A2}" presName="bgRect" presStyleLbl="bgShp" presStyleIdx="3" presStyleCnt="5"/>
      <dgm:spPr/>
    </dgm:pt>
    <dgm:pt modelId="{622DD7AB-CA99-4CE5-8255-F21A3674B4AB}" type="pres">
      <dgm:prSet presAssocID="{54FC6F90-585E-41E3-BCB2-6035279157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EA81ED77-1737-4450-A45C-7F9C65EA7730}" type="pres">
      <dgm:prSet presAssocID="{54FC6F90-585E-41E3-BCB2-6035279157A2}" presName="spaceRect" presStyleCnt="0"/>
      <dgm:spPr/>
    </dgm:pt>
    <dgm:pt modelId="{8FD1FB35-6E90-42E5-B368-87936464D00C}" type="pres">
      <dgm:prSet presAssocID="{54FC6F90-585E-41E3-BCB2-6035279157A2}" presName="parTx" presStyleLbl="revTx" presStyleIdx="3" presStyleCnt="7">
        <dgm:presLayoutVars>
          <dgm:chMax val="0"/>
          <dgm:chPref val="0"/>
        </dgm:presLayoutVars>
      </dgm:prSet>
      <dgm:spPr/>
    </dgm:pt>
    <dgm:pt modelId="{95C9EFA5-544E-48EB-A4D8-88A1ADA11F0F}" type="pres">
      <dgm:prSet presAssocID="{54FC6F90-585E-41E3-BCB2-6035279157A2}" presName="desTx" presStyleLbl="revTx" presStyleIdx="4" presStyleCnt="7">
        <dgm:presLayoutVars/>
      </dgm:prSet>
      <dgm:spPr/>
    </dgm:pt>
    <dgm:pt modelId="{A97800F5-241F-4EC8-9813-A8CFBDC46BAC}" type="pres">
      <dgm:prSet presAssocID="{1C1ECC3E-14F9-4EEE-AD77-E15EC75D7AC3}" presName="sibTrans" presStyleCnt="0"/>
      <dgm:spPr/>
    </dgm:pt>
    <dgm:pt modelId="{12295A6A-3FA7-4DD7-9ECE-ED5D31D582AE}" type="pres">
      <dgm:prSet presAssocID="{00017CEB-5384-4E84-8EAB-7E62653BE4B0}" presName="compNode" presStyleCnt="0"/>
      <dgm:spPr/>
    </dgm:pt>
    <dgm:pt modelId="{B8F7A1F9-4B7B-4065-8C91-4A02D1EBFD3D}" type="pres">
      <dgm:prSet presAssocID="{00017CEB-5384-4E84-8EAB-7E62653BE4B0}" presName="bgRect" presStyleLbl="bgShp" presStyleIdx="4" presStyleCnt="5"/>
      <dgm:spPr/>
    </dgm:pt>
    <dgm:pt modelId="{E27E6DC7-9634-4A24-83DA-C1251877F0F3}" type="pres">
      <dgm:prSet presAssocID="{00017CEB-5384-4E84-8EAB-7E62653BE4B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73FB8B7A-B1B3-42AF-B7C1-63CADF165479}" type="pres">
      <dgm:prSet presAssocID="{00017CEB-5384-4E84-8EAB-7E62653BE4B0}" presName="spaceRect" presStyleCnt="0"/>
      <dgm:spPr/>
    </dgm:pt>
    <dgm:pt modelId="{FE889E13-D561-4882-886A-A2CAE000CDBE}" type="pres">
      <dgm:prSet presAssocID="{00017CEB-5384-4E84-8EAB-7E62653BE4B0}" presName="parTx" presStyleLbl="revTx" presStyleIdx="5" presStyleCnt="7">
        <dgm:presLayoutVars>
          <dgm:chMax val="0"/>
          <dgm:chPref val="0"/>
        </dgm:presLayoutVars>
      </dgm:prSet>
      <dgm:spPr/>
    </dgm:pt>
    <dgm:pt modelId="{42C1DE00-0636-43EC-BACE-B615A3132E11}" type="pres">
      <dgm:prSet presAssocID="{00017CEB-5384-4E84-8EAB-7E62653BE4B0}" presName="desTx" presStyleLbl="revTx" presStyleIdx="6" presStyleCnt="7">
        <dgm:presLayoutVars/>
      </dgm:prSet>
      <dgm:spPr/>
    </dgm:pt>
  </dgm:ptLst>
  <dgm:cxnLst>
    <dgm:cxn modelId="{A0EE4B23-8CD4-4DD8-B2F2-DF8EE918B1AC}" srcId="{54FC6F90-585E-41E3-BCB2-6035279157A2}" destId="{0F0D7B4F-82B3-4FCA-81B1-C52A985C1352}" srcOrd="0" destOrd="0" parTransId="{7C327745-F28C-42FD-A923-219038416C73}" sibTransId="{13B5996B-D430-4081-B4C8-6523870D9508}"/>
    <dgm:cxn modelId="{BB1D1C39-831A-4B15-AC25-7DC8416A53BD}" srcId="{00017CEB-5384-4E84-8EAB-7E62653BE4B0}" destId="{27E43165-209A-4048-8091-A715F5AE28CC}" srcOrd="1" destOrd="0" parTransId="{7EF58BCE-4F3C-4081-AF17-5D32027DE8C4}" sibTransId="{46470215-3493-4323-953F-046E3E5E52F6}"/>
    <dgm:cxn modelId="{CFE71F43-9C5E-4EA0-8480-7C2004B59032}" srcId="{BFF6487B-641D-4708-AE0D-AA71D5E6FA09}" destId="{54FC6F90-585E-41E3-BCB2-6035279157A2}" srcOrd="3" destOrd="0" parTransId="{7555C404-D4AF-4759-84CA-F19A38938DC5}" sibTransId="{1C1ECC3E-14F9-4EEE-AD77-E15EC75D7AC3}"/>
    <dgm:cxn modelId="{95872F4C-A479-4C31-87CE-53191B172B19}" type="presOf" srcId="{614BEB87-4898-4633-BD26-B524C0A929BF}" destId="{DF8745A9-81D3-4EF0-9EF6-FDBCF3FB008F}" srcOrd="0" destOrd="0" presId="urn:microsoft.com/office/officeart/2018/2/layout/IconVerticalSolidList"/>
    <dgm:cxn modelId="{0E950259-C9AD-425D-85BC-8336072ED29F}" type="presOf" srcId="{54FC6F90-585E-41E3-BCB2-6035279157A2}" destId="{8FD1FB35-6E90-42E5-B368-87936464D00C}" srcOrd="0" destOrd="0" presId="urn:microsoft.com/office/officeart/2018/2/layout/IconVerticalSolidList"/>
    <dgm:cxn modelId="{B39D1C7C-5AA1-4FB6-B9D6-262116D743BF}" srcId="{BFF6487B-641D-4708-AE0D-AA71D5E6FA09}" destId="{1BA95F18-465E-4B33-B484-1C41765BB7C2}" srcOrd="0" destOrd="0" parTransId="{A01CD283-4E25-45B4-B8D4-AA5FEA08BAD9}" sibTransId="{E52E262F-D483-4D71-9A68-6C2D20C8716F}"/>
    <dgm:cxn modelId="{AAB69490-F4D4-4218-8AAE-687BE55C9E48}" type="presOf" srcId="{0F0D7B4F-82B3-4FCA-81B1-C52A985C1352}" destId="{95C9EFA5-544E-48EB-A4D8-88A1ADA11F0F}" srcOrd="0" destOrd="0" presId="urn:microsoft.com/office/officeart/2018/2/layout/IconVerticalSolidList"/>
    <dgm:cxn modelId="{1D9C8991-BCE6-4381-B64B-0C6505EA57D3}" srcId="{00017CEB-5384-4E84-8EAB-7E62653BE4B0}" destId="{D17971F8-980C-4DEB-B514-3BCA8A1503A8}" srcOrd="0" destOrd="0" parTransId="{51CD90A5-6799-4ACD-B480-416B2DEDEE40}" sibTransId="{01B26B07-97C5-4DE2-9045-469F6C7A631A}"/>
    <dgm:cxn modelId="{02AD5CAA-385A-4119-9635-C1212C7284F7}" srcId="{BFF6487B-641D-4708-AE0D-AA71D5E6FA09}" destId="{1950E0BC-5B57-44E4-9841-BEEFFF61AE6E}" srcOrd="2" destOrd="0" parTransId="{E258A50A-2286-449F-9BC8-3FB5F6977DC6}" sibTransId="{711BCB2D-BE5F-405C-91A4-456EE34572EE}"/>
    <dgm:cxn modelId="{428B0EB0-C604-4C19-8C60-EFFB05B761B0}" type="presOf" srcId="{27E43165-209A-4048-8091-A715F5AE28CC}" destId="{42C1DE00-0636-43EC-BACE-B615A3132E11}" srcOrd="0" destOrd="1" presId="urn:microsoft.com/office/officeart/2018/2/layout/IconVerticalSolidList"/>
    <dgm:cxn modelId="{0FB25EBB-B1D8-40CD-A444-872A5BA74027}" srcId="{BFF6487B-641D-4708-AE0D-AA71D5E6FA09}" destId="{00017CEB-5384-4E84-8EAB-7E62653BE4B0}" srcOrd="4" destOrd="0" parTransId="{5C9352AC-DD31-42A4-8F05-82F9F3D4E93C}" sibTransId="{ABA10554-47C4-47E6-9E1B-2A3A6E5A1FFB}"/>
    <dgm:cxn modelId="{7D1DA9BF-DA44-4D1B-9134-DADFDC98E7BB}" type="presOf" srcId="{1BA95F18-465E-4B33-B484-1C41765BB7C2}" destId="{FAF9A5AA-F2AE-45EC-9488-49EFA9B1AA25}" srcOrd="0" destOrd="0" presId="urn:microsoft.com/office/officeart/2018/2/layout/IconVerticalSolidList"/>
    <dgm:cxn modelId="{9CD95AC4-CFD8-436F-A449-11D1770E1BD8}" type="presOf" srcId="{BFF6487B-641D-4708-AE0D-AA71D5E6FA09}" destId="{5D072D7A-BBEA-4619-B161-3663973DAC63}" srcOrd="0" destOrd="0" presId="urn:microsoft.com/office/officeart/2018/2/layout/IconVerticalSolidList"/>
    <dgm:cxn modelId="{B4894CCE-D651-401E-A797-47D7EB627A3D}" type="presOf" srcId="{1950E0BC-5B57-44E4-9841-BEEFFF61AE6E}" destId="{BF79EF2C-C661-4ED0-8116-97621E9CA7B2}" srcOrd="0" destOrd="0" presId="urn:microsoft.com/office/officeart/2018/2/layout/IconVerticalSolidList"/>
    <dgm:cxn modelId="{D0A581CF-29A4-49CE-A608-58003C50F1D2}" type="presOf" srcId="{00017CEB-5384-4E84-8EAB-7E62653BE4B0}" destId="{FE889E13-D561-4882-886A-A2CAE000CDBE}" srcOrd="0" destOrd="0" presId="urn:microsoft.com/office/officeart/2018/2/layout/IconVerticalSolidList"/>
    <dgm:cxn modelId="{6A858DD4-B215-4BE6-8FBA-BA68CB26A8E8}" type="presOf" srcId="{D17971F8-980C-4DEB-B514-3BCA8A1503A8}" destId="{42C1DE00-0636-43EC-BACE-B615A3132E11}" srcOrd="0" destOrd="0" presId="urn:microsoft.com/office/officeart/2018/2/layout/IconVerticalSolidList"/>
    <dgm:cxn modelId="{2BE4EBD7-0096-4E39-8007-3E0B60696EF8}" srcId="{BFF6487B-641D-4708-AE0D-AA71D5E6FA09}" destId="{614BEB87-4898-4633-BD26-B524C0A929BF}" srcOrd="1" destOrd="0" parTransId="{230548A0-885D-4A0B-985B-3D65E25ECEDE}" sibTransId="{1B4CFCD0-8242-49DF-9E17-BC6F96B2D879}"/>
    <dgm:cxn modelId="{0FC77F6D-6F4C-4E2F-B612-B11F50B59963}" type="presParOf" srcId="{5D072D7A-BBEA-4619-B161-3663973DAC63}" destId="{6523B598-E475-4B4D-849F-395A71D902FF}" srcOrd="0" destOrd="0" presId="urn:microsoft.com/office/officeart/2018/2/layout/IconVerticalSolidList"/>
    <dgm:cxn modelId="{2A3DEB99-6182-4C1E-B543-319314C1BD6E}" type="presParOf" srcId="{6523B598-E475-4B4D-849F-395A71D902FF}" destId="{41EDDB78-C717-4471-8A36-FB2B0083B9CE}" srcOrd="0" destOrd="0" presId="urn:microsoft.com/office/officeart/2018/2/layout/IconVerticalSolidList"/>
    <dgm:cxn modelId="{EC81DB7F-C373-45CD-B453-7AE6E63FF304}" type="presParOf" srcId="{6523B598-E475-4B4D-849F-395A71D902FF}" destId="{00EE9074-1E85-422D-AD76-A9386F7817B2}" srcOrd="1" destOrd="0" presId="urn:microsoft.com/office/officeart/2018/2/layout/IconVerticalSolidList"/>
    <dgm:cxn modelId="{CCB231C2-855A-4A0D-B61E-9B2F6DFF50E2}" type="presParOf" srcId="{6523B598-E475-4B4D-849F-395A71D902FF}" destId="{D84BD180-1F39-417D-9E49-8B58AE63B75B}" srcOrd="2" destOrd="0" presId="urn:microsoft.com/office/officeart/2018/2/layout/IconVerticalSolidList"/>
    <dgm:cxn modelId="{5835021A-6F8D-48F1-851B-D24AE2A7A5A2}" type="presParOf" srcId="{6523B598-E475-4B4D-849F-395A71D902FF}" destId="{FAF9A5AA-F2AE-45EC-9488-49EFA9B1AA25}" srcOrd="3" destOrd="0" presId="urn:microsoft.com/office/officeart/2018/2/layout/IconVerticalSolidList"/>
    <dgm:cxn modelId="{094E918D-83C8-4965-85E0-F74D1020020D}" type="presParOf" srcId="{5D072D7A-BBEA-4619-B161-3663973DAC63}" destId="{61A60783-B8F8-4081-96AD-737396A672CE}" srcOrd="1" destOrd="0" presId="urn:microsoft.com/office/officeart/2018/2/layout/IconVerticalSolidList"/>
    <dgm:cxn modelId="{19A06CA5-254B-4762-B712-B95AB4CFC6E2}" type="presParOf" srcId="{5D072D7A-BBEA-4619-B161-3663973DAC63}" destId="{C5B0BA9D-6BC1-4BE8-978A-28C1209438E7}" srcOrd="2" destOrd="0" presId="urn:microsoft.com/office/officeart/2018/2/layout/IconVerticalSolidList"/>
    <dgm:cxn modelId="{98525292-CDBF-438A-AB4B-6C56A6B5D945}" type="presParOf" srcId="{C5B0BA9D-6BC1-4BE8-978A-28C1209438E7}" destId="{B599D6B7-1918-48F0-8D89-7C71781CE7E6}" srcOrd="0" destOrd="0" presId="urn:microsoft.com/office/officeart/2018/2/layout/IconVerticalSolidList"/>
    <dgm:cxn modelId="{9C6CCD3E-4E74-4826-88DA-FE64C693F8B1}" type="presParOf" srcId="{C5B0BA9D-6BC1-4BE8-978A-28C1209438E7}" destId="{E5574F5B-A085-4ABE-8E27-618755D6E239}" srcOrd="1" destOrd="0" presId="urn:microsoft.com/office/officeart/2018/2/layout/IconVerticalSolidList"/>
    <dgm:cxn modelId="{D15C156F-C549-42BB-AA26-49CB77AB2E3B}" type="presParOf" srcId="{C5B0BA9D-6BC1-4BE8-978A-28C1209438E7}" destId="{6E574678-27DF-4183-95DA-B1A3AB15FAF5}" srcOrd="2" destOrd="0" presId="urn:microsoft.com/office/officeart/2018/2/layout/IconVerticalSolidList"/>
    <dgm:cxn modelId="{62FC92C4-3901-4087-BE2C-7556855B3178}" type="presParOf" srcId="{C5B0BA9D-6BC1-4BE8-978A-28C1209438E7}" destId="{DF8745A9-81D3-4EF0-9EF6-FDBCF3FB008F}" srcOrd="3" destOrd="0" presId="urn:microsoft.com/office/officeart/2018/2/layout/IconVerticalSolidList"/>
    <dgm:cxn modelId="{3E3439DB-DF0E-455C-A75C-C578945269F3}" type="presParOf" srcId="{5D072D7A-BBEA-4619-B161-3663973DAC63}" destId="{CE1FB6B8-E056-443B-9366-24E3842FED57}" srcOrd="3" destOrd="0" presId="urn:microsoft.com/office/officeart/2018/2/layout/IconVerticalSolidList"/>
    <dgm:cxn modelId="{B0EF108A-74A5-46C5-9E52-B666713DAE8D}" type="presParOf" srcId="{5D072D7A-BBEA-4619-B161-3663973DAC63}" destId="{DE4AFF9C-1C70-4CCB-B115-3BDF99ED5B78}" srcOrd="4" destOrd="0" presId="urn:microsoft.com/office/officeart/2018/2/layout/IconVerticalSolidList"/>
    <dgm:cxn modelId="{4F46AFB1-EC35-45C6-9D5C-34E23CEFB03A}" type="presParOf" srcId="{DE4AFF9C-1C70-4CCB-B115-3BDF99ED5B78}" destId="{B140EA75-7F17-4E3B-B947-5CEAE327E06C}" srcOrd="0" destOrd="0" presId="urn:microsoft.com/office/officeart/2018/2/layout/IconVerticalSolidList"/>
    <dgm:cxn modelId="{82C9111E-60C4-47DD-BE45-49EA51CC7071}" type="presParOf" srcId="{DE4AFF9C-1C70-4CCB-B115-3BDF99ED5B78}" destId="{8CD049FE-18EE-4571-93FD-E9B53A52B3D8}" srcOrd="1" destOrd="0" presId="urn:microsoft.com/office/officeart/2018/2/layout/IconVerticalSolidList"/>
    <dgm:cxn modelId="{191DA14B-9729-47D2-B2DA-52AD997F78F6}" type="presParOf" srcId="{DE4AFF9C-1C70-4CCB-B115-3BDF99ED5B78}" destId="{420799FC-3992-4F58-A006-3C4621BD89E4}" srcOrd="2" destOrd="0" presId="urn:microsoft.com/office/officeart/2018/2/layout/IconVerticalSolidList"/>
    <dgm:cxn modelId="{0B88421C-4EF7-482E-80B5-CF1FD2AE48B3}" type="presParOf" srcId="{DE4AFF9C-1C70-4CCB-B115-3BDF99ED5B78}" destId="{BF79EF2C-C661-4ED0-8116-97621E9CA7B2}" srcOrd="3" destOrd="0" presId="urn:microsoft.com/office/officeart/2018/2/layout/IconVerticalSolidList"/>
    <dgm:cxn modelId="{5DC2CC67-F5F3-4FC2-A2C1-1DF2999359C7}" type="presParOf" srcId="{5D072D7A-BBEA-4619-B161-3663973DAC63}" destId="{128B181D-C918-4B46-87D0-78C423FE2593}" srcOrd="5" destOrd="0" presId="urn:microsoft.com/office/officeart/2018/2/layout/IconVerticalSolidList"/>
    <dgm:cxn modelId="{392F4BFC-D3EA-4405-A89F-186D7AB38C8D}" type="presParOf" srcId="{5D072D7A-BBEA-4619-B161-3663973DAC63}" destId="{53244C0E-7EDD-4BF9-B170-548807817C98}" srcOrd="6" destOrd="0" presId="urn:microsoft.com/office/officeart/2018/2/layout/IconVerticalSolidList"/>
    <dgm:cxn modelId="{DC740694-ADD0-4A19-B5EB-6A33AAA40C6F}" type="presParOf" srcId="{53244C0E-7EDD-4BF9-B170-548807817C98}" destId="{8E58CD0F-9352-4A1E-9EED-24B59F3E780F}" srcOrd="0" destOrd="0" presId="urn:microsoft.com/office/officeart/2018/2/layout/IconVerticalSolidList"/>
    <dgm:cxn modelId="{49D3F829-E254-46B0-B147-B0A340FA91BB}" type="presParOf" srcId="{53244C0E-7EDD-4BF9-B170-548807817C98}" destId="{622DD7AB-CA99-4CE5-8255-F21A3674B4AB}" srcOrd="1" destOrd="0" presId="urn:microsoft.com/office/officeart/2018/2/layout/IconVerticalSolidList"/>
    <dgm:cxn modelId="{9A0C9B42-1A2E-41CE-A815-66C746C557AB}" type="presParOf" srcId="{53244C0E-7EDD-4BF9-B170-548807817C98}" destId="{EA81ED77-1737-4450-A45C-7F9C65EA7730}" srcOrd="2" destOrd="0" presId="urn:microsoft.com/office/officeart/2018/2/layout/IconVerticalSolidList"/>
    <dgm:cxn modelId="{311CF20E-C9DA-41E2-A771-2AF88829EF48}" type="presParOf" srcId="{53244C0E-7EDD-4BF9-B170-548807817C98}" destId="{8FD1FB35-6E90-42E5-B368-87936464D00C}" srcOrd="3" destOrd="0" presId="urn:microsoft.com/office/officeart/2018/2/layout/IconVerticalSolidList"/>
    <dgm:cxn modelId="{661BEFBA-E6D2-4724-B222-8812784D6CF6}" type="presParOf" srcId="{53244C0E-7EDD-4BF9-B170-548807817C98}" destId="{95C9EFA5-544E-48EB-A4D8-88A1ADA11F0F}" srcOrd="4" destOrd="0" presId="urn:microsoft.com/office/officeart/2018/2/layout/IconVerticalSolidList"/>
    <dgm:cxn modelId="{C8217B6E-F49B-424B-84E8-BDA2D4E42E63}" type="presParOf" srcId="{5D072D7A-BBEA-4619-B161-3663973DAC63}" destId="{A97800F5-241F-4EC8-9813-A8CFBDC46BAC}" srcOrd="7" destOrd="0" presId="urn:microsoft.com/office/officeart/2018/2/layout/IconVerticalSolidList"/>
    <dgm:cxn modelId="{841D6DB0-A243-418E-9451-C69B73774AE4}" type="presParOf" srcId="{5D072D7A-BBEA-4619-B161-3663973DAC63}" destId="{12295A6A-3FA7-4DD7-9ECE-ED5D31D582AE}" srcOrd="8" destOrd="0" presId="urn:microsoft.com/office/officeart/2018/2/layout/IconVerticalSolidList"/>
    <dgm:cxn modelId="{4D4EEBCC-B0B3-4C19-9476-A629CD41F421}" type="presParOf" srcId="{12295A6A-3FA7-4DD7-9ECE-ED5D31D582AE}" destId="{B8F7A1F9-4B7B-4065-8C91-4A02D1EBFD3D}" srcOrd="0" destOrd="0" presId="urn:microsoft.com/office/officeart/2018/2/layout/IconVerticalSolidList"/>
    <dgm:cxn modelId="{9B2A01FC-AF97-4337-AB59-65025A37582F}" type="presParOf" srcId="{12295A6A-3FA7-4DD7-9ECE-ED5D31D582AE}" destId="{E27E6DC7-9634-4A24-83DA-C1251877F0F3}" srcOrd="1" destOrd="0" presId="urn:microsoft.com/office/officeart/2018/2/layout/IconVerticalSolidList"/>
    <dgm:cxn modelId="{E4D35C63-EA6A-4DF1-A537-4D94BB4D2129}" type="presParOf" srcId="{12295A6A-3FA7-4DD7-9ECE-ED5D31D582AE}" destId="{73FB8B7A-B1B3-42AF-B7C1-63CADF165479}" srcOrd="2" destOrd="0" presId="urn:microsoft.com/office/officeart/2018/2/layout/IconVerticalSolidList"/>
    <dgm:cxn modelId="{3E0D9759-A7D6-4B51-AFBC-B9286D4F9C3E}" type="presParOf" srcId="{12295A6A-3FA7-4DD7-9ECE-ED5D31D582AE}" destId="{FE889E13-D561-4882-886A-A2CAE000CDBE}" srcOrd="3" destOrd="0" presId="urn:microsoft.com/office/officeart/2018/2/layout/IconVerticalSolidList"/>
    <dgm:cxn modelId="{73C94B95-A7D7-4337-BA65-C5C3AD69B9F3}" type="presParOf" srcId="{12295A6A-3FA7-4DD7-9ECE-ED5D31D582AE}" destId="{42C1DE00-0636-43EC-BACE-B615A3132E1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DDB78-C717-4471-8A36-FB2B0083B9CE}">
      <dsp:nvSpPr>
        <dsp:cNvPr id="0" name=""/>
        <dsp:cNvSpPr/>
      </dsp:nvSpPr>
      <dsp:spPr>
        <a:xfrm>
          <a:off x="0" y="4514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E9074-1E85-422D-AD76-A9386F7817B2}">
      <dsp:nvSpPr>
        <dsp:cNvPr id="0" name=""/>
        <dsp:cNvSpPr/>
      </dsp:nvSpPr>
      <dsp:spPr>
        <a:xfrm>
          <a:off x="290852" y="220850"/>
          <a:ext cx="528822" cy="528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A5AA-F2AE-45EC-9488-49EFA9B1AA25}">
      <dsp:nvSpPr>
        <dsp:cNvPr id="0" name=""/>
        <dsp:cNvSpPr/>
      </dsp:nvSpPr>
      <dsp:spPr>
        <a:xfrm>
          <a:off x="1110527" y="4514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Surveys (not an experimental procedure)</a:t>
          </a:r>
        </a:p>
      </dsp:txBody>
      <dsp:txXfrm>
        <a:off x="1110527" y="4514"/>
        <a:ext cx="5558903" cy="961495"/>
      </dsp:txXfrm>
    </dsp:sp>
    <dsp:sp modelId="{B599D6B7-1918-48F0-8D89-7C71781CE7E6}">
      <dsp:nvSpPr>
        <dsp:cNvPr id="0" name=""/>
        <dsp:cNvSpPr/>
      </dsp:nvSpPr>
      <dsp:spPr>
        <a:xfrm>
          <a:off x="0" y="1206383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74F5B-A085-4ABE-8E27-618755D6E239}">
      <dsp:nvSpPr>
        <dsp:cNvPr id="0" name=""/>
        <dsp:cNvSpPr/>
      </dsp:nvSpPr>
      <dsp:spPr>
        <a:xfrm>
          <a:off x="290852" y="1422719"/>
          <a:ext cx="528822" cy="528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745A9-81D3-4EF0-9EF6-FDBCF3FB008F}">
      <dsp:nvSpPr>
        <dsp:cNvPr id="0" name=""/>
        <dsp:cNvSpPr/>
      </dsp:nvSpPr>
      <dsp:spPr>
        <a:xfrm>
          <a:off x="1110527" y="1206383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Physiological measures</a:t>
          </a:r>
        </a:p>
      </dsp:txBody>
      <dsp:txXfrm>
        <a:off x="1110527" y="1206383"/>
        <a:ext cx="5558903" cy="961495"/>
      </dsp:txXfrm>
    </dsp:sp>
    <dsp:sp modelId="{B140EA75-7F17-4E3B-B947-5CEAE327E06C}">
      <dsp:nvSpPr>
        <dsp:cNvPr id="0" name=""/>
        <dsp:cNvSpPr/>
      </dsp:nvSpPr>
      <dsp:spPr>
        <a:xfrm>
          <a:off x="0" y="2408252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049FE-18EE-4571-93FD-E9B53A52B3D8}">
      <dsp:nvSpPr>
        <dsp:cNvPr id="0" name=""/>
        <dsp:cNvSpPr/>
      </dsp:nvSpPr>
      <dsp:spPr>
        <a:xfrm>
          <a:off x="290852" y="2624588"/>
          <a:ext cx="528822" cy="528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9EF2C-C661-4ED0-8116-97621E9CA7B2}">
      <dsp:nvSpPr>
        <dsp:cNvPr id="0" name=""/>
        <dsp:cNvSpPr/>
      </dsp:nvSpPr>
      <dsp:spPr>
        <a:xfrm>
          <a:off x="1110527" y="2408252"/>
          <a:ext cx="555890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Behavioural</a:t>
          </a:r>
          <a:r>
            <a:rPr lang="en-US" sz="1900" kern="1200" dirty="0"/>
            <a:t> measures</a:t>
          </a:r>
        </a:p>
      </dsp:txBody>
      <dsp:txXfrm>
        <a:off x="1110527" y="2408252"/>
        <a:ext cx="5558903" cy="961495"/>
      </dsp:txXfrm>
    </dsp:sp>
    <dsp:sp modelId="{8E58CD0F-9352-4A1E-9EED-24B59F3E780F}">
      <dsp:nvSpPr>
        <dsp:cNvPr id="0" name=""/>
        <dsp:cNvSpPr/>
      </dsp:nvSpPr>
      <dsp:spPr>
        <a:xfrm>
          <a:off x="0" y="3610121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DD7AB-CA99-4CE5-8255-F21A3674B4AB}">
      <dsp:nvSpPr>
        <dsp:cNvPr id="0" name=""/>
        <dsp:cNvSpPr/>
      </dsp:nvSpPr>
      <dsp:spPr>
        <a:xfrm>
          <a:off x="290852" y="3826457"/>
          <a:ext cx="528822" cy="528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1FB35-6E90-42E5-B368-87936464D00C}">
      <dsp:nvSpPr>
        <dsp:cNvPr id="0" name=""/>
        <dsp:cNvSpPr/>
      </dsp:nvSpPr>
      <dsp:spPr>
        <a:xfrm>
          <a:off x="1110527" y="3610121"/>
          <a:ext cx="300124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Electro-Encephalography (EEG):</a:t>
          </a:r>
        </a:p>
      </dsp:txBody>
      <dsp:txXfrm>
        <a:off x="1110527" y="3610121"/>
        <a:ext cx="3001243" cy="961495"/>
      </dsp:txXfrm>
    </dsp:sp>
    <dsp:sp modelId="{95C9EFA5-544E-48EB-A4D8-88A1ADA11F0F}">
      <dsp:nvSpPr>
        <dsp:cNvPr id="0" name=""/>
        <dsp:cNvSpPr/>
      </dsp:nvSpPr>
      <dsp:spPr>
        <a:xfrm>
          <a:off x="4111771" y="3610121"/>
          <a:ext cx="2557659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Event-Related Potentials (ERP)</a:t>
          </a:r>
        </a:p>
      </dsp:txBody>
      <dsp:txXfrm>
        <a:off x="4111771" y="3610121"/>
        <a:ext cx="2557659" cy="961495"/>
      </dsp:txXfrm>
    </dsp:sp>
    <dsp:sp modelId="{B8F7A1F9-4B7B-4065-8C91-4A02D1EBFD3D}">
      <dsp:nvSpPr>
        <dsp:cNvPr id="0" name=""/>
        <dsp:cNvSpPr/>
      </dsp:nvSpPr>
      <dsp:spPr>
        <a:xfrm>
          <a:off x="0" y="4811990"/>
          <a:ext cx="6669431" cy="961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E6DC7-9634-4A24-83DA-C1251877F0F3}">
      <dsp:nvSpPr>
        <dsp:cNvPr id="0" name=""/>
        <dsp:cNvSpPr/>
      </dsp:nvSpPr>
      <dsp:spPr>
        <a:xfrm>
          <a:off x="290852" y="5028327"/>
          <a:ext cx="528822" cy="5288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89E13-D561-4882-886A-A2CAE000CDBE}">
      <dsp:nvSpPr>
        <dsp:cNvPr id="0" name=""/>
        <dsp:cNvSpPr/>
      </dsp:nvSpPr>
      <dsp:spPr>
        <a:xfrm>
          <a:off x="1110527" y="4811990"/>
          <a:ext cx="3001243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Magneto-Electro-Encephalography (MEG):</a:t>
          </a:r>
        </a:p>
      </dsp:txBody>
      <dsp:txXfrm>
        <a:off x="1110527" y="4811990"/>
        <a:ext cx="3001243" cy="961495"/>
      </dsp:txXfrm>
    </dsp:sp>
    <dsp:sp modelId="{42C1DE00-0636-43EC-BACE-B615A3132E11}">
      <dsp:nvSpPr>
        <dsp:cNvPr id="0" name=""/>
        <dsp:cNvSpPr/>
      </dsp:nvSpPr>
      <dsp:spPr>
        <a:xfrm>
          <a:off x="4111771" y="4811990"/>
          <a:ext cx="2557659" cy="96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58" tIns="101758" rIns="101758" bIns="101758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Positron Emission Tomography (PET)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Functional Magnetic Resonance Imaging (fMRI)</a:t>
          </a:r>
        </a:p>
      </dsp:txBody>
      <dsp:txXfrm>
        <a:off x="4111771" y="4811990"/>
        <a:ext cx="2557659" cy="961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22372-0ED8-4751-8C26-9A5E3CFFF5AB}" type="datetimeFigureOut">
              <a:rPr lang="en-GB" smtClean="0"/>
              <a:t>04/10/2021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BD847-13A7-4FA0-93CD-C9BF659F1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E340092F-DED7-4788-81C7-5B31E8379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E6B5D3-5DEB-422D-8726-E21F756A2641}" type="slidenum">
              <a:rPr lang="es-ES" altLang="es-ES"/>
              <a:pPr>
                <a:spcBef>
                  <a:spcPct val="0"/>
                </a:spcBef>
              </a:pPr>
              <a:t>2</a:t>
            </a:fld>
            <a:endParaRPr lang="es-ES" altLang="es-E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1B01954-4FA6-47E1-BFAA-26F1A9D18E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0B9A990-7D08-4B30-A61C-7FA51C5A4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DDF55785-FA19-4922-B9B8-D4EC81798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2ABC4E-4630-426D-9EEE-A81E9D019D4C}" type="slidenum">
              <a:rPr lang="es-ES" altLang="es-ES"/>
              <a:pPr>
                <a:spcBef>
                  <a:spcPct val="0"/>
                </a:spcBef>
              </a:pPr>
              <a:t>19</a:t>
            </a:fld>
            <a:endParaRPr lang="es-ES" altLang="es-E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077E9DFF-257E-4EFB-BBC1-214B516339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01ED7814-16EC-4C8E-904B-075CACA94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726DB48-687B-4B6C-8A6C-EE1C79FD0C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33678A-E239-45DE-A00F-05276803C8FB}" type="slidenum">
              <a:rPr lang="es-ES" altLang="es-ES"/>
              <a:pPr>
                <a:spcBef>
                  <a:spcPct val="0"/>
                </a:spcBef>
              </a:pPr>
              <a:t>3</a:t>
            </a:fld>
            <a:endParaRPr lang="es-ES" altLang="es-E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B22EF13-9983-4799-AEFD-015C400968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D9AC6FB-348B-4FA4-AB4C-43B987A99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3B51537-80E6-49FE-9E06-CC7AD70AAC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A822E-325D-4D94-9801-38651713E4FF}" type="slidenum">
              <a:rPr lang="es-ES" altLang="es-ES"/>
              <a:pPr>
                <a:spcBef>
                  <a:spcPct val="0"/>
                </a:spcBef>
              </a:pPr>
              <a:t>5</a:t>
            </a:fld>
            <a:endParaRPr lang="es-ES" altLang="es-E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4BBC264-374E-4CAA-8786-3CB9D7D5024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E77213A-5D8E-40F5-9A68-69E7089AA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50D3014E-1D10-4DC6-9A0B-8B32FDC1E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50F16C-7502-49A6-8F84-581BA11253C5}" type="slidenum">
              <a:rPr lang="es-ES" altLang="es-ES"/>
              <a:pPr>
                <a:spcBef>
                  <a:spcPct val="0"/>
                </a:spcBef>
              </a:pPr>
              <a:t>10</a:t>
            </a:fld>
            <a:endParaRPr lang="es-ES" altLang="es-E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E52BBC0-452C-4715-9BF6-4BEFDBD5ECC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6A260E8-3F55-4CA5-90BA-FFB9A7EEA4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D7B701AA-EC9C-4561-BE81-A6632D856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263895-B964-4CED-85F8-F23430D56756}" type="slidenum">
              <a:rPr lang="es-ES" altLang="es-ES"/>
              <a:pPr>
                <a:spcBef>
                  <a:spcPct val="0"/>
                </a:spcBef>
              </a:pPr>
              <a:t>11</a:t>
            </a:fld>
            <a:endParaRPr lang="es-ES" altLang="es-E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8A3229E4-3186-4A6C-AC37-23C0AAFAFA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1DBB609F-5166-4A3E-8692-E117D5016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37B39CC4-724B-495B-B201-005883376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786538-4DE6-4C20-97F1-8AC21A900502}" type="slidenum">
              <a:rPr lang="es-ES" altLang="es-ES"/>
              <a:pPr>
                <a:spcBef>
                  <a:spcPct val="0"/>
                </a:spcBef>
              </a:pPr>
              <a:t>12</a:t>
            </a:fld>
            <a:endParaRPr lang="es-ES" altLang="es-E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1D9CF19A-E008-44E2-8C31-4BBB0770C7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7BF29746-46C2-4F72-8EBE-73EB564DD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F7B1574-D136-4141-904D-390B35D38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B1477D-0C2A-484F-938F-A8C27F8ED7D5}" type="slidenum">
              <a:rPr lang="es-ES" altLang="es-ES"/>
              <a:pPr>
                <a:spcBef>
                  <a:spcPct val="0"/>
                </a:spcBef>
              </a:pPr>
              <a:t>14</a:t>
            </a:fld>
            <a:endParaRPr lang="es-ES" altLang="es-E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F843CD0-6A7D-416B-9F8F-54FAB019A3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46C1FE5-5243-4AE7-B300-07383B0D31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D39D833F-1998-4CB6-B59C-43A738D77A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F64FE2-AE80-4A6C-B471-C2CEEBF23FA1}" type="slidenum">
              <a:rPr lang="es-ES" altLang="es-ES"/>
              <a:pPr>
                <a:spcBef>
                  <a:spcPct val="0"/>
                </a:spcBef>
              </a:pPr>
              <a:t>16</a:t>
            </a:fld>
            <a:endParaRPr lang="es-ES" altLang="es-E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4B17516-D223-4568-BF19-BF2E721CC4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E050B1BD-EBF1-4DEB-84ED-436CFA7FF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45D24729-D8E0-4BAD-A46E-095EB3AD3D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141B69-C0A0-4E0C-A864-D1C29400F342}" type="slidenum">
              <a:rPr lang="es-ES" altLang="es-ES"/>
              <a:pPr>
                <a:spcBef>
                  <a:spcPct val="0"/>
                </a:spcBef>
              </a:pPr>
              <a:t>17</a:t>
            </a:fld>
            <a:endParaRPr lang="es-ES" altLang="es-E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63AE8E8A-AB7C-479B-BDE1-2DB747D1BA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24FAD71B-89F5-4DF6-86E1-1CD2674EA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4411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3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4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5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7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10/4/2021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52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qYTT-0A8QIE&amp;t=284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quantifiedself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F63A21E-E9D9-4B4D-8CFC-38EAFC514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9E2E9-56F9-4860-AA8E-01C7D9FE5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65" y="0"/>
            <a:ext cx="4457690" cy="3515756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ES" sz="2400" dirty="0" err="1">
                <a:solidFill>
                  <a:schemeClr val="bg1"/>
                </a:solidFill>
              </a:rPr>
              <a:t>Research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methods</a:t>
            </a:r>
            <a:r>
              <a:rPr lang="es-ES" sz="2400" dirty="0">
                <a:solidFill>
                  <a:schemeClr val="bg1"/>
                </a:solidFill>
              </a:rPr>
              <a:t> and </a:t>
            </a:r>
            <a:r>
              <a:rPr lang="es-ES" sz="2400" dirty="0" err="1">
                <a:solidFill>
                  <a:schemeClr val="bg1"/>
                </a:solidFill>
              </a:rPr>
              <a:t>techniques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for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Music </a:t>
            </a:r>
            <a:r>
              <a:rPr lang="es-ES" sz="2400" dirty="0" err="1">
                <a:solidFill>
                  <a:schemeClr val="bg1"/>
                </a:solidFill>
              </a:rPr>
              <a:t>PerceptioN</a:t>
            </a:r>
            <a:r>
              <a:rPr lang="es-ES" sz="2400" dirty="0">
                <a:solidFill>
                  <a:schemeClr val="bg1"/>
                </a:solidFill>
              </a:rPr>
              <a:t> and </a:t>
            </a:r>
            <a:r>
              <a:rPr lang="es-ES" sz="2400" dirty="0" err="1">
                <a:solidFill>
                  <a:schemeClr val="bg1"/>
                </a:solidFill>
              </a:rPr>
              <a:t>Cognition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0EDD3-237E-4B53-BED8-524B1FF6C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2568575"/>
            <a:ext cx="4451347" cy="1720850"/>
          </a:xfrm>
        </p:spPr>
        <p:txBody>
          <a:bodyPr anchor="ctr"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5C35ABF2-BE51-4FC0-8CCC-299FD2067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461" y="1443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E11CCA-D969-49F5-B514-129A183D5F8F}"/>
              </a:ext>
            </a:extLst>
          </p:cNvPr>
          <p:cNvSpPr/>
          <p:nvPr/>
        </p:nvSpPr>
        <p:spPr>
          <a:xfrm>
            <a:off x="1892441" y="1465943"/>
            <a:ext cx="8702988" cy="397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133D5EB-38BC-4722-BDCF-382E9131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62" y="-319555"/>
            <a:ext cx="10308325" cy="7282095"/>
          </a:xfrm>
          <a:prstGeom prst="rect">
            <a:avLst/>
          </a:prstGeom>
        </p:spPr>
      </p:pic>
      <p:sp>
        <p:nvSpPr>
          <p:cNvPr id="45058" name="Rectangle 2">
            <a:extLst>
              <a:ext uri="{FF2B5EF4-FFF2-40B4-BE49-F238E27FC236}">
                <a16:creationId xmlns:a16="http://schemas.microsoft.com/office/drawing/2014/main" id="{E069C8EF-3220-4ED3-BF8D-B5AD3035B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518" y="207964"/>
            <a:ext cx="8190964" cy="1077913"/>
          </a:xfrm>
        </p:spPr>
        <p:txBody>
          <a:bodyPr/>
          <a:lstStyle/>
          <a:p>
            <a:pPr eaLnBrk="1" hangingPunct="1"/>
            <a:r>
              <a:rPr lang="es-ES" dirty="0"/>
              <a:t>Electro-</a:t>
            </a:r>
            <a:r>
              <a:rPr lang="es-ES" dirty="0" err="1"/>
              <a:t>encephalography</a:t>
            </a:r>
            <a:r>
              <a:rPr lang="es-ES" dirty="0"/>
              <a:t>: </a:t>
            </a:r>
            <a:r>
              <a:rPr lang="en-US" altLang="es-ES" dirty="0"/>
              <a:t>Event-Related potentials (ERP)</a:t>
            </a:r>
          </a:p>
        </p:txBody>
      </p:sp>
      <p:sp>
        <p:nvSpPr>
          <p:cNvPr id="45060" name="Rectangle 7">
            <a:extLst>
              <a:ext uri="{FF2B5EF4-FFF2-40B4-BE49-F238E27FC236}">
                <a16:creationId xmlns:a16="http://schemas.microsoft.com/office/drawing/2014/main" id="{20CF199A-6463-42CB-B4BA-D0DF83386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5624514"/>
            <a:ext cx="8702988" cy="123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000" dirty="0"/>
              <a:t>When a sufficiently large number of neurons having a similar anatomical position and orientation are synchronously activated, their summed fields may be strong enough to be detectable as ERPs or ER Fields at the surface of the head.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07" name="Rectangle 5">
            <a:extLst>
              <a:ext uri="{FF2B5EF4-FFF2-40B4-BE49-F238E27FC236}">
                <a16:creationId xmlns:a16="http://schemas.microsoft.com/office/drawing/2014/main" id="{D6FE9891-D2F4-49F3-8B26-4D287C261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n-US" altLang="es-ES"/>
              <a:t>Event-Related potentials (ERP)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6" name="Rectangle 3">
            <a:extLst>
              <a:ext uri="{FF2B5EF4-FFF2-40B4-BE49-F238E27FC236}">
                <a16:creationId xmlns:a16="http://schemas.microsoft.com/office/drawing/2014/main" id="{B988FEC4-3DA1-4CD3-A295-8053CE70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304" y="2511382"/>
            <a:ext cx="6349285" cy="4346618"/>
          </a:xfrm>
        </p:spPr>
        <p:txBody>
          <a:bodyPr>
            <a:norm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es-ES" sz="1600" dirty="0"/>
              <a:t>ERP: neural signal that reflects coordinated activity of an ensemble of neurons, observed “after” certain events or stimuli have been processed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dirty="0"/>
              <a:t>Good temporal resolution, poor spatial resolution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dirty="0" err="1"/>
              <a:t>Pxxx</a:t>
            </a:r>
            <a:r>
              <a:rPr lang="en-US" altLang="es-ES" sz="1600" dirty="0"/>
              <a:t>: positive peaks, </a:t>
            </a:r>
            <a:r>
              <a:rPr lang="en-US" altLang="es-ES" sz="1600" dirty="0" err="1"/>
              <a:t>Nxxx</a:t>
            </a:r>
            <a:r>
              <a:rPr lang="en-US" altLang="es-ES" sz="1600" dirty="0"/>
              <a:t>: negative peaks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dirty="0"/>
              <a:t>MMN: Mismatch negativity (80-200ms after the event.). It reflects the changes in the content of our auditory short-term memory (when something “new” is presented, a peak can be observed), even though we are not aware of that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dirty="0"/>
              <a:t>N400 (200-500ms after the event): lack of semantic associations between terms or expressions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dirty="0"/>
              <a:t>P600 (around 600ms): syntactic violations in language and in music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1" name="Graphic 70" descr="Brain">
            <a:extLst>
              <a:ext uri="{FF2B5EF4-FFF2-40B4-BE49-F238E27FC236}">
                <a16:creationId xmlns:a16="http://schemas.microsoft.com/office/drawing/2014/main" id="{5D8CB78D-725C-4EBA-A66D-8013EECA3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8864" y="1202958"/>
            <a:ext cx="4452148" cy="44521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D42BEDC-A374-4DE2-ADF0-F396128DB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7725" y="210346"/>
            <a:ext cx="7956550" cy="1150938"/>
          </a:xfrm>
        </p:spPr>
        <p:txBody>
          <a:bodyPr/>
          <a:lstStyle/>
          <a:p>
            <a:pPr eaLnBrk="1" hangingPunct="1"/>
            <a:r>
              <a:rPr lang="en-US" altLang="es-ES" dirty="0"/>
              <a:t>Event Related Potentials (ERP)</a:t>
            </a: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B5378B3E-451E-4888-AFA1-A7B0A879B780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12538" r="16463" b="5208"/>
          <a:stretch>
            <a:fillRect/>
          </a:stretch>
        </p:blipFill>
        <p:spPr>
          <a:xfrm>
            <a:off x="2640014" y="1700214"/>
            <a:ext cx="6804025" cy="4568825"/>
          </a:xfrm>
        </p:spPr>
      </p:pic>
      <p:sp>
        <p:nvSpPr>
          <p:cNvPr id="21509" name="AutoShape 5">
            <a:extLst>
              <a:ext uri="{FF2B5EF4-FFF2-40B4-BE49-F238E27FC236}">
                <a16:creationId xmlns:a16="http://schemas.microsoft.com/office/drawing/2014/main" id="{74F187B7-5BA3-403C-85A2-A1596C993211}"/>
              </a:ext>
            </a:extLst>
          </p:cNvPr>
          <p:cNvSpPr>
            <a:spLocks/>
          </p:cNvSpPr>
          <p:nvPr/>
        </p:nvSpPr>
        <p:spPr bwMode="auto">
          <a:xfrm>
            <a:off x="5448300" y="981075"/>
            <a:ext cx="2952750" cy="1265238"/>
          </a:xfrm>
          <a:prstGeom prst="borderCallout1">
            <a:avLst>
              <a:gd name="adj1" fmla="val 9032"/>
              <a:gd name="adj2" fmla="val 102579"/>
              <a:gd name="adj3" fmla="val 114556"/>
              <a:gd name="adj4" fmla="val 108602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Hearing unrelated words generate a negativity peak in centro-parietal electrodes around 400ms</a:t>
            </a:r>
          </a:p>
        </p:txBody>
      </p:sp>
      <p:sp>
        <p:nvSpPr>
          <p:cNvPr id="21510" name="AutoShape 6">
            <a:extLst>
              <a:ext uri="{FF2B5EF4-FFF2-40B4-BE49-F238E27FC236}">
                <a16:creationId xmlns:a16="http://schemas.microsoft.com/office/drawing/2014/main" id="{274FF86A-D4D3-4708-A9A6-DB123DB72D05}"/>
              </a:ext>
            </a:extLst>
          </p:cNvPr>
          <p:cNvSpPr>
            <a:spLocks/>
          </p:cNvSpPr>
          <p:nvPr/>
        </p:nvSpPr>
        <p:spPr bwMode="auto">
          <a:xfrm>
            <a:off x="2855914" y="981075"/>
            <a:ext cx="2516187" cy="977900"/>
          </a:xfrm>
          <a:prstGeom prst="borderCallout1">
            <a:avLst>
              <a:gd name="adj1" fmla="val 11690"/>
              <a:gd name="adj2" fmla="val -3028"/>
              <a:gd name="adj3" fmla="val 313472"/>
              <a:gd name="adj4" fmla="val -586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 dirty="0">
                <a:solidFill>
                  <a:schemeClr val="tx1"/>
                </a:solidFill>
              </a:rPr>
              <a:t>A semantic context is set either by speech (a) or by music (b)</a:t>
            </a:r>
          </a:p>
        </p:txBody>
      </p:sp>
      <p:sp>
        <p:nvSpPr>
          <p:cNvPr id="21511" name="AutoShape 7">
            <a:extLst>
              <a:ext uri="{FF2B5EF4-FFF2-40B4-BE49-F238E27FC236}">
                <a16:creationId xmlns:a16="http://schemas.microsoft.com/office/drawing/2014/main" id="{91440427-1920-42E1-B347-C18AEDF4073B}"/>
              </a:ext>
            </a:extLst>
          </p:cNvPr>
          <p:cNvSpPr>
            <a:spLocks/>
          </p:cNvSpPr>
          <p:nvPr/>
        </p:nvSpPr>
        <p:spPr bwMode="auto">
          <a:xfrm>
            <a:off x="8832850" y="908050"/>
            <a:ext cx="1835150" cy="2851150"/>
          </a:xfrm>
          <a:prstGeom prst="borderCallout1">
            <a:avLst>
              <a:gd name="adj1" fmla="val 4009"/>
              <a:gd name="adj2" fmla="val -4153"/>
              <a:gd name="adj3" fmla="val 151838"/>
              <a:gd name="adj4" fmla="val -21019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The same N400 is observed when the context is set using music and the words have no semantic relationship with it</a:t>
            </a:r>
          </a:p>
        </p:txBody>
      </p:sp>
      <p:sp>
        <p:nvSpPr>
          <p:cNvPr id="49159" name="Text Box 8">
            <a:extLst>
              <a:ext uri="{FF2B5EF4-FFF2-40B4-BE49-F238E27FC236}">
                <a16:creationId xmlns:a16="http://schemas.microsoft.com/office/drawing/2014/main" id="{39C21ABF-5994-4FC6-84DC-4891A268F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6216650"/>
            <a:ext cx="7705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Koelsch et al. (2004). Music, language and meaning: brain signatures of semantic processing, Nature Neuroscience, 7(3).</a:t>
            </a:r>
          </a:p>
        </p:txBody>
      </p:sp>
      <p:sp>
        <p:nvSpPr>
          <p:cNvPr id="21513" name="AutoShape 9">
            <a:extLst>
              <a:ext uri="{FF2B5EF4-FFF2-40B4-BE49-F238E27FC236}">
                <a16:creationId xmlns:a16="http://schemas.microsoft.com/office/drawing/2014/main" id="{AEE3C66A-9831-45AF-91A6-B18839187B77}"/>
              </a:ext>
            </a:extLst>
          </p:cNvPr>
          <p:cNvSpPr>
            <a:spLocks/>
          </p:cNvSpPr>
          <p:nvPr/>
        </p:nvSpPr>
        <p:spPr bwMode="auto">
          <a:xfrm>
            <a:off x="1524000" y="2565401"/>
            <a:ext cx="2376488" cy="1871663"/>
          </a:xfrm>
          <a:prstGeom prst="borderCallout1">
            <a:avLst>
              <a:gd name="adj1" fmla="val 6106"/>
              <a:gd name="adj2" fmla="val 103208"/>
              <a:gd name="adj3" fmla="val 147667"/>
              <a:gd name="adj4" fmla="val 289648"/>
            </a:avLst>
          </a:prstGeom>
          <a:solidFill>
            <a:schemeClr val="accent1"/>
          </a:solidFill>
          <a:ln w="9525"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dirty="0" err="1">
                <a:solidFill>
                  <a:schemeClr val="tx1"/>
                </a:solidFill>
              </a:rPr>
              <a:t>But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when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there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is</a:t>
            </a:r>
            <a:r>
              <a:rPr lang="es-ES" altLang="es-ES" sz="1800" dirty="0">
                <a:solidFill>
                  <a:schemeClr val="tx1"/>
                </a:solidFill>
              </a:rPr>
              <a:t> a </a:t>
            </a:r>
            <a:r>
              <a:rPr lang="es-ES" altLang="es-ES" sz="1800" dirty="0" err="1">
                <a:solidFill>
                  <a:schemeClr val="tx1"/>
                </a:solidFill>
              </a:rPr>
              <a:t>semantic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relationship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between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the</a:t>
            </a:r>
            <a:r>
              <a:rPr lang="es-ES" altLang="es-ES" sz="1800" dirty="0">
                <a:solidFill>
                  <a:schemeClr val="tx1"/>
                </a:solidFill>
              </a:rPr>
              <a:t> prime and </a:t>
            </a:r>
            <a:r>
              <a:rPr lang="es-ES" altLang="es-ES" sz="1800" dirty="0" err="1">
                <a:solidFill>
                  <a:schemeClr val="tx1"/>
                </a:solidFill>
              </a:rPr>
              <a:t>the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word</a:t>
            </a:r>
            <a:r>
              <a:rPr lang="es-ES" altLang="es-ES" sz="1800" dirty="0">
                <a:solidFill>
                  <a:schemeClr val="tx1"/>
                </a:solidFill>
              </a:rPr>
              <a:t>, </a:t>
            </a:r>
            <a:r>
              <a:rPr lang="es-ES" altLang="es-ES" sz="1800" dirty="0" err="1">
                <a:solidFill>
                  <a:schemeClr val="tx1"/>
                </a:solidFill>
              </a:rPr>
              <a:t>the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negativity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is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not</a:t>
            </a:r>
            <a:r>
              <a:rPr lang="es-ES" altLang="es-ES" sz="1800" dirty="0">
                <a:solidFill>
                  <a:schemeClr val="tx1"/>
                </a:solidFill>
              </a:rPr>
              <a:t> </a:t>
            </a:r>
            <a:r>
              <a:rPr lang="es-ES" altLang="es-ES" sz="1800" dirty="0" err="1">
                <a:solidFill>
                  <a:schemeClr val="tx1"/>
                </a:solidFill>
              </a:rPr>
              <a:t>observed</a:t>
            </a:r>
            <a:endParaRPr lang="es-ES" altLang="es-ES" sz="1800" dirty="0">
              <a:solidFill>
                <a:schemeClr val="tx1"/>
              </a:solidFill>
            </a:endParaRPr>
          </a:p>
        </p:txBody>
      </p:sp>
      <p:sp>
        <p:nvSpPr>
          <p:cNvPr id="49161" name="AutoShape 10">
            <a:hlinkClick r:id="" action="ppaction://noaction" highlightClick="1">
              <a:snd r:embed="rId4" name="wideness.wav"/>
            </a:hlinkClick>
            <a:extLst>
              <a:ext uri="{FF2B5EF4-FFF2-40B4-BE49-F238E27FC236}">
                <a16:creationId xmlns:a16="http://schemas.microsoft.com/office/drawing/2014/main" id="{AF10C59C-6A2A-4AA2-B435-8139B70C5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3" y="4581525"/>
            <a:ext cx="431800" cy="431800"/>
          </a:xfrm>
          <a:prstGeom prst="actionButtonSound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49162" name="AutoShape 11">
            <a:hlinkClick r:id="" action="ppaction://noaction" highlightClick="1">
              <a:snd r:embed="rId5" name="narrowness.wav"/>
            </a:hlinkClick>
            <a:extLst>
              <a:ext uri="{FF2B5EF4-FFF2-40B4-BE49-F238E27FC236}">
                <a16:creationId xmlns:a16="http://schemas.microsoft.com/office/drawing/2014/main" id="{FE1B2A16-1A91-41FF-8243-AFDB73EB7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363" y="5445125"/>
            <a:ext cx="431800" cy="431800"/>
          </a:xfrm>
          <a:prstGeom prst="actionButtonSound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0" grpId="0" animBg="1"/>
      <p:bldP spid="21511" grpId="0" animBg="1"/>
      <p:bldP spid="215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2" name="Title 1">
            <a:extLst>
              <a:ext uri="{FF2B5EF4-FFF2-40B4-BE49-F238E27FC236}">
                <a16:creationId xmlns:a16="http://schemas.microsoft.com/office/drawing/2014/main" id="{83F58CFD-B155-4856-9840-E8A45FD88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418" y="540033"/>
            <a:ext cx="5369946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400" dirty="0"/>
              <a:t>Frequency-following response </a:t>
            </a:r>
            <a:br>
              <a:rPr lang="en-US" altLang="en-US" sz="2400" dirty="0"/>
            </a:br>
            <a:r>
              <a:rPr lang="en-US" altLang="en-US" sz="2400" dirty="0"/>
              <a:t>(FFR, aka </a:t>
            </a:r>
            <a:r>
              <a:rPr lang="en-US" altLang="en-US" sz="2400" cap="none" dirty="0" err="1"/>
              <a:t>c</a:t>
            </a:r>
            <a:r>
              <a:rPr lang="en-US" altLang="en-US" sz="2400" dirty="0" err="1"/>
              <a:t>ABR</a:t>
            </a:r>
            <a:r>
              <a:rPr lang="en-US" altLang="en-US" sz="2400" dirty="0"/>
              <a:t>) 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487F711C-78C7-4BE1-9423-181EE7496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000" y="2759076"/>
            <a:ext cx="4460874" cy="30098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>
              <a:lnSpc>
                <a:spcPct val="125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altLang="es-ES" sz="2000" b="1" dirty="0" err="1">
                <a:solidFill>
                  <a:schemeClr val="tx1">
                    <a:alpha val="70000"/>
                  </a:schemeClr>
                </a:solidFill>
              </a:rPr>
              <a:t>cABR</a:t>
            </a:r>
            <a:r>
              <a:rPr lang="en-US" altLang="es-ES" sz="2000" b="1" dirty="0">
                <a:solidFill>
                  <a:schemeClr val="tx1">
                    <a:alpha val="70000"/>
                  </a:schemeClr>
                </a:solidFill>
              </a:rPr>
              <a:t>: </a:t>
            </a:r>
            <a:r>
              <a:rPr lang="en-US" sz="2000" b="1" dirty="0">
                <a:solidFill>
                  <a:schemeClr val="tx1">
                    <a:alpha val="70000"/>
                  </a:schemeClr>
                </a:solidFill>
              </a:rPr>
              <a:t>auditory brainstem response to complex sounds</a:t>
            </a:r>
          </a:p>
          <a:p>
            <a:pPr eaLnBrk="1" hangingPunct="1">
              <a:lnSpc>
                <a:spcPct val="125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</a:rPr>
              <a:t>https://youtu.be/MWpW9UzM1h8?t=62</a:t>
            </a:r>
          </a:p>
          <a:p>
            <a:pPr eaLnBrk="1" hangingPunct="1">
              <a:lnSpc>
                <a:spcPct val="125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en-US" altLang="es-ES" sz="2000" b="1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51205" name="Picture 4" descr="Image result">
            <a:extLst>
              <a:ext uri="{FF2B5EF4-FFF2-40B4-BE49-F238E27FC236}">
                <a16:creationId xmlns:a16="http://schemas.microsoft.com/office/drawing/2014/main" id="{8A07AFC3-CC62-4B3B-BC1E-F8239BBB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2607" y="3743273"/>
            <a:ext cx="2685149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2">
            <a:extLst>
              <a:ext uri="{FF2B5EF4-FFF2-40B4-BE49-F238E27FC236}">
                <a16:creationId xmlns:a16="http://schemas.microsoft.com/office/drawing/2014/main" id="{0034CAD9-42FD-4CBD-8C4A-35DEC33757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82" y="716127"/>
            <a:ext cx="4996800" cy="23110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ABEF52BF-2105-4391-AD77-C281BE0E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01713"/>
            <a:ext cx="9144000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>
            <a:extLst>
              <a:ext uri="{FF2B5EF4-FFF2-40B4-BE49-F238E27FC236}">
                <a16:creationId xmlns:a16="http://schemas.microsoft.com/office/drawing/2014/main" id="{6185C20D-6AC5-48D0-B223-9484AF384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0"/>
            <a:ext cx="7010400" cy="112553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s-ES"/>
              <a:t>Timings in the musical brain </a:t>
            </a:r>
            <a:r>
              <a:rPr lang="en-US" altLang="es-ES" sz="2200"/>
              <a:t>(according to ERP studies)</a:t>
            </a:r>
          </a:p>
        </p:txBody>
      </p:sp>
      <p:sp>
        <p:nvSpPr>
          <p:cNvPr id="52228" name="Rectangle 5">
            <a:extLst>
              <a:ext uri="{FF2B5EF4-FFF2-40B4-BE49-F238E27FC236}">
                <a16:creationId xmlns:a16="http://schemas.microsoft.com/office/drawing/2014/main" id="{2ACB1AAC-7172-46FB-9FA8-3F3C1A24D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988" y="6308725"/>
            <a:ext cx="91440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400">
                <a:cs typeface="Arial" panose="020B0604020202020204" pitchFamily="34" charset="0"/>
              </a:rPr>
              <a:t>Koelsch (2011). </a:t>
            </a:r>
            <a:r>
              <a:rPr lang="en-US" altLang="en-US" sz="1600" b="1">
                <a:solidFill>
                  <a:schemeClr val="tx1"/>
                </a:solidFill>
              </a:rPr>
              <a:t>Toward a neural basis of music perception – a review and updated model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400">
                <a:cs typeface="Arial" panose="020B0604020202020204" pitchFamily="34" charset="0"/>
              </a:rPr>
              <a:t>Trends in Cognitive Sciences</a:t>
            </a:r>
          </a:p>
        </p:txBody>
      </p:sp>
      <p:grpSp>
        <p:nvGrpSpPr>
          <p:cNvPr id="20491" name="Group 11">
            <a:extLst>
              <a:ext uri="{FF2B5EF4-FFF2-40B4-BE49-F238E27FC236}">
                <a16:creationId xmlns:a16="http://schemas.microsoft.com/office/drawing/2014/main" id="{E141A89D-D776-4A84-B8AB-02916FB0A627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1725614"/>
            <a:ext cx="3600450" cy="4391025"/>
            <a:chOff x="521" y="1026"/>
            <a:chExt cx="2268" cy="2767"/>
          </a:xfrm>
        </p:grpSpPr>
        <p:sp>
          <p:nvSpPr>
            <p:cNvPr id="52233" name="AutoShape 9">
              <a:extLst>
                <a:ext uri="{FF2B5EF4-FFF2-40B4-BE49-F238E27FC236}">
                  <a16:creationId xmlns:a16="http://schemas.microsoft.com/office/drawing/2014/main" id="{F505928E-64F3-4C41-8632-37ADAA6F3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1026"/>
              <a:ext cx="2268" cy="2767"/>
            </a:xfrm>
            <a:prstGeom prst="irregularSeal2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ca-ES" altLang="es-ES" sz="1800">
                <a:solidFill>
                  <a:schemeClr val="tx1"/>
                </a:solidFill>
              </a:endParaRPr>
            </a:p>
          </p:txBody>
        </p:sp>
        <p:sp>
          <p:nvSpPr>
            <p:cNvPr id="52234" name="Text Box 10">
              <a:extLst>
                <a:ext uri="{FF2B5EF4-FFF2-40B4-BE49-F238E27FC236}">
                  <a16:creationId xmlns:a16="http://schemas.microsoft.com/office/drawing/2014/main" id="{C3F0530E-25FE-4E74-8C2D-9CF8546B3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0"/>
              <a:ext cx="14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s-ES" altLang="es-ES" sz="2000" b="1">
                  <a:solidFill>
                    <a:srgbClr val="934607"/>
                  </a:solidFill>
                </a:rPr>
                <a:t>Psychoacoustics</a:t>
              </a:r>
            </a:p>
          </p:txBody>
        </p:sp>
      </p:grpSp>
      <p:grpSp>
        <p:nvGrpSpPr>
          <p:cNvPr id="20498" name="Group 18">
            <a:extLst>
              <a:ext uri="{FF2B5EF4-FFF2-40B4-BE49-F238E27FC236}">
                <a16:creationId xmlns:a16="http://schemas.microsoft.com/office/drawing/2014/main" id="{E0A0A6B4-4926-4483-B8F8-58775B8DB923}"/>
              </a:ext>
            </a:extLst>
          </p:cNvPr>
          <p:cNvGrpSpPr>
            <a:grpSpLocks/>
          </p:cNvGrpSpPr>
          <p:nvPr/>
        </p:nvGrpSpPr>
        <p:grpSpPr bwMode="auto">
          <a:xfrm>
            <a:off x="5303838" y="1196975"/>
            <a:ext cx="4286250" cy="5448300"/>
            <a:chOff x="2426" y="754"/>
            <a:chExt cx="2700" cy="3432"/>
          </a:xfrm>
        </p:grpSpPr>
        <p:sp>
          <p:nvSpPr>
            <p:cNvPr id="52231" name="AutoShape 16">
              <a:extLst>
                <a:ext uri="{FF2B5EF4-FFF2-40B4-BE49-F238E27FC236}">
                  <a16:creationId xmlns:a16="http://schemas.microsoft.com/office/drawing/2014/main" id="{DABD9592-2DDF-456F-93BA-57DDCA22EB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00000">
              <a:off x="2060" y="1120"/>
              <a:ext cx="3432" cy="2700"/>
            </a:xfrm>
            <a:prstGeom prst="irregularSeal2">
              <a:avLst/>
            </a:prstGeom>
            <a:noFill/>
            <a:ln w="762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ca-ES" altLang="es-ES" sz="1800">
                <a:solidFill>
                  <a:schemeClr val="tx1"/>
                </a:solidFill>
              </a:endParaRPr>
            </a:p>
          </p:txBody>
        </p:sp>
        <p:sp>
          <p:nvSpPr>
            <p:cNvPr id="52232" name="Text Box 17">
              <a:extLst>
                <a:ext uri="{FF2B5EF4-FFF2-40B4-BE49-F238E27FC236}">
                  <a16:creationId xmlns:a16="http://schemas.microsoft.com/office/drawing/2014/main" id="{A53A8000-32A4-470C-ABFA-CE880C3F0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2795"/>
              <a:ext cx="104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s-ES" altLang="es-ES" sz="2000" b="1">
                  <a:solidFill>
                    <a:srgbClr val="7E0397"/>
                  </a:solidFill>
                </a:rPr>
                <a:t>Music Cognition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96FA-9BB9-45F3-9C4B-6C2D43B3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11" y="1011238"/>
            <a:ext cx="10998557" cy="655637"/>
          </a:xfrm>
        </p:spPr>
        <p:txBody>
          <a:bodyPr>
            <a:normAutofit fontScale="90000"/>
          </a:bodyPr>
          <a:lstStyle/>
          <a:p>
            <a:r>
              <a:rPr lang="es-ES" cap="none" dirty="0" err="1"/>
              <a:t>f</a:t>
            </a:r>
            <a:r>
              <a:rPr lang="es-ES" dirty="0" err="1"/>
              <a:t>MRI</a:t>
            </a:r>
            <a:r>
              <a:rPr lang="es-ES" dirty="0"/>
              <a:t>: </a:t>
            </a:r>
            <a:r>
              <a:rPr lang="es-ES" dirty="0" err="1"/>
              <a:t>functional</a:t>
            </a:r>
            <a:r>
              <a:rPr lang="es-ES" dirty="0"/>
              <a:t> </a:t>
            </a:r>
            <a:r>
              <a:rPr lang="es-ES" dirty="0" err="1"/>
              <a:t>magnetic</a:t>
            </a:r>
            <a:r>
              <a:rPr lang="es-ES" dirty="0"/>
              <a:t> </a:t>
            </a:r>
            <a:r>
              <a:rPr lang="es-ES" dirty="0" err="1"/>
              <a:t>resonance</a:t>
            </a:r>
            <a:r>
              <a:rPr lang="es-ES" dirty="0"/>
              <a:t> </a:t>
            </a:r>
            <a:r>
              <a:rPr lang="es-ES" dirty="0" err="1"/>
              <a:t>imaging</a:t>
            </a:r>
            <a:endParaRPr lang="en-GB" dirty="0"/>
          </a:p>
        </p:txBody>
      </p:sp>
      <p:pic>
        <p:nvPicPr>
          <p:cNvPr id="5" name="Content Placeholder 4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5F8014FD-1E89-49E3-9EFE-6ADFA4DAD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1792542"/>
            <a:ext cx="6181859" cy="4640030"/>
          </a:xfrm>
        </p:spPr>
      </p:pic>
    </p:spTree>
    <p:extLst>
      <p:ext uri="{BB962C8B-B14F-4D97-AF65-F5344CB8AC3E}">
        <p14:creationId xmlns:p14="http://schemas.microsoft.com/office/powerpoint/2010/main" val="344876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ADDC8FE9-39C4-42B1-B8AA-51544F31C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596" y="190501"/>
            <a:ext cx="10921284" cy="7905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s-ES" cap="none" dirty="0"/>
              <a:t>f</a:t>
            </a:r>
            <a:r>
              <a:rPr lang="en-US" altLang="es-ES" dirty="0"/>
              <a:t>MRI: Functional magnetic resonance imaging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5CE180B-8B7D-4B8B-9EA5-B2C4A57D1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981076"/>
            <a:ext cx="7707312" cy="52562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s-ES" altLang="es-ES" sz="1900" dirty="0" err="1"/>
              <a:t>Changes</a:t>
            </a:r>
            <a:r>
              <a:rPr lang="es-ES" altLang="es-ES" sz="1900" dirty="0"/>
              <a:t> in </a:t>
            </a:r>
            <a:r>
              <a:rPr lang="es-ES" altLang="es-ES" sz="1900" b="1" dirty="0" err="1"/>
              <a:t>oxygen</a:t>
            </a:r>
            <a:r>
              <a:rPr lang="es-ES" altLang="es-ES" sz="1900" b="1" dirty="0"/>
              <a:t> </a:t>
            </a:r>
            <a:r>
              <a:rPr lang="es-ES" altLang="es-ES" sz="1900" b="1" dirty="0" err="1"/>
              <a:t>consumption</a:t>
            </a:r>
            <a:r>
              <a:rPr lang="es-ES" altLang="es-ES" sz="1900" dirty="0"/>
              <a:t> in particular </a:t>
            </a:r>
            <a:r>
              <a:rPr lang="es-ES" altLang="es-ES" sz="1900" dirty="0" err="1"/>
              <a:t>areas</a:t>
            </a:r>
            <a:r>
              <a:rPr lang="es-ES" altLang="es-ES" sz="1900" dirty="0"/>
              <a:t> </a:t>
            </a:r>
            <a:r>
              <a:rPr lang="es-ES" altLang="es-ES" sz="1900" dirty="0" err="1"/>
              <a:t>of</a:t>
            </a:r>
            <a:r>
              <a:rPr lang="es-ES" altLang="es-ES" sz="1900" dirty="0"/>
              <a:t> </a:t>
            </a:r>
            <a:r>
              <a:rPr lang="es-ES" altLang="es-ES" sz="1900" dirty="0" err="1"/>
              <a:t>the</a:t>
            </a:r>
            <a:r>
              <a:rPr lang="es-ES" altLang="es-ES" sz="1900" dirty="0"/>
              <a:t> </a:t>
            </a:r>
            <a:r>
              <a:rPr lang="es-ES" altLang="es-ES" sz="1900" dirty="0" err="1"/>
              <a:t>brain</a:t>
            </a:r>
            <a:r>
              <a:rPr lang="es-ES" altLang="es-ES" sz="1900" dirty="0"/>
              <a:t>, </a:t>
            </a:r>
            <a:r>
              <a:rPr lang="es-ES" altLang="es-ES" sz="1900" dirty="0" err="1"/>
              <a:t>when</a:t>
            </a:r>
            <a:r>
              <a:rPr lang="es-ES" altLang="es-ES" sz="1900" dirty="0"/>
              <a:t> </a:t>
            </a:r>
            <a:r>
              <a:rPr lang="es-ES" altLang="es-ES" sz="1900" dirty="0" err="1"/>
              <a:t>performing</a:t>
            </a:r>
            <a:r>
              <a:rPr lang="es-ES" altLang="es-ES" sz="1900" dirty="0"/>
              <a:t> a </a:t>
            </a:r>
            <a:r>
              <a:rPr lang="es-ES" altLang="es-ES" sz="1900" dirty="0" err="1"/>
              <a:t>given</a:t>
            </a:r>
            <a:r>
              <a:rPr lang="es-ES" altLang="es-ES" sz="1900" dirty="0"/>
              <a:t> </a:t>
            </a:r>
            <a:r>
              <a:rPr lang="es-ES" altLang="es-ES" sz="1900" dirty="0" err="1"/>
              <a:t>task</a:t>
            </a:r>
            <a:endParaRPr lang="en-US" altLang="es-ES" sz="1900" dirty="0"/>
          </a:p>
          <a:p>
            <a:pPr algn="just" eaLnBrk="1" hangingPunct="1">
              <a:lnSpc>
                <a:spcPct val="80000"/>
              </a:lnSpc>
            </a:pPr>
            <a:r>
              <a:rPr lang="en-US" altLang="es-ES" sz="1900" dirty="0"/>
              <a:t>Oxygen nuclei have nuclear magnetic resonance, i.e., their spins act as small magnetic fields and can be aligned according to a magnetic field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s-ES" sz="1900" dirty="0"/>
              <a:t>Depending on the metabolism (high vs low oxygenated blood), the spins misalign and then this process can be “plotted”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s-ES" sz="1900" dirty="0"/>
              <a:t>Excellent spatial resolution, bad temporal resolution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s-ES" sz="1900" dirty="0"/>
              <a:t>Non-invasive and innocuous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C5D7B3D8-E761-490B-A2DC-2436528B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5030788"/>
            <a:ext cx="6902450" cy="182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AutoShape 5">
            <a:extLst>
              <a:ext uri="{FF2B5EF4-FFF2-40B4-BE49-F238E27FC236}">
                <a16:creationId xmlns:a16="http://schemas.microsoft.com/office/drawing/2014/main" id="{24908F7E-4596-4AFB-ABD2-705391EBF15A}"/>
              </a:ext>
            </a:extLst>
          </p:cNvPr>
          <p:cNvSpPr>
            <a:spLocks/>
          </p:cNvSpPr>
          <p:nvPr/>
        </p:nvSpPr>
        <p:spPr bwMode="auto">
          <a:xfrm>
            <a:off x="3143251" y="4652963"/>
            <a:ext cx="2665413" cy="360362"/>
          </a:xfrm>
          <a:prstGeom prst="borderCallout1">
            <a:avLst>
              <a:gd name="adj1" fmla="val 31718"/>
              <a:gd name="adj2" fmla="val -2861"/>
              <a:gd name="adj3" fmla="val 100000"/>
              <a:gd name="adj4" fmla="val -107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Beethoven’s Fur Elise)</a:t>
            </a:r>
          </a:p>
        </p:txBody>
      </p:sp>
      <p:sp>
        <p:nvSpPr>
          <p:cNvPr id="24582" name="AutoShape 6">
            <a:extLst>
              <a:ext uri="{FF2B5EF4-FFF2-40B4-BE49-F238E27FC236}">
                <a16:creationId xmlns:a16="http://schemas.microsoft.com/office/drawing/2014/main" id="{FD5F4831-5F12-40D0-AB4D-A82DE980FE33}"/>
              </a:ext>
            </a:extLst>
          </p:cNvPr>
          <p:cNvSpPr>
            <a:spLocks/>
          </p:cNvSpPr>
          <p:nvPr/>
        </p:nvSpPr>
        <p:spPr bwMode="auto">
          <a:xfrm>
            <a:off x="6383338" y="4652963"/>
            <a:ext cx="2665412" cy="360362"/>
          </a:xfrm>
          <a:prstGeom prst="borderCallout1">
            <a:avLst>
              <a:gd name="adj1" fmla="val 31718"/>
              <a:gd name="adj2" fmla="val -2861"/>
              <a:gd name="adj3" fmla="val 100000"/>
              <a:gd name="adj4" fmla="val -107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Mozart Sonata (K.448)</a:t>
            </a:r>
          </a:p>
        </p:txBody>
      </p:sp>
      <p:sp>
        <p:nvSpPr>
          <p:cNvPr id="24584" name="AutoShape 8">
            <a:extLst>
              <a:ext uri="{FF2B5EF4-FFF2-40B4-BE49-F238E27FC236}">
                <a16:creationId xmlns:a16="http://schemas.microsoft.com/office/drawing/2014/main" id="{D31A6394-88B5-4B50-B3C8-F6BFDB0A23CC}"/>
              </a:ext>
            </a:extLst>
          </p:cNvPr>
          <p:cNvSpPr>
            <a:spLocks/>
          </p:cNvSpPr>
          <p:nvPr/>
        </p:nvSpPr>
        <p:spPr bwMode="auto">
          <a:xfrm>
            <a:off x="9556750" y="3819526"/>
            <a:ext cx="1111250" cy="1554163"/>
          </a:xfrm>
          <a:prstGeom prst="borderCallout1">
            <a:avLst>
              <a:gd name="adj1" fmla="val 7356"/>
              <a:gd name="adj2" fmla="val -6856"/>
              <a:gd name="adj3" fmla="val 81407"/>
              <a:gd name="adj4" fmla="val -198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Mental paper cut &amp; fold puzzles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2B2DE21F-1C6D-4AF6-AD12-F9123C8E9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9" y="4221163"/>
            <a:ext cx="6264275" cy="666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ES" sz="1800">
                <a:solidFill>
                  <a:schemeClr val="tx1"/>
                </a:solidFill>
              </a:rPr>
              <a:t>Is there any brain listening to Beethoven? And to Mozart? And to Stockhausen?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24582" grpId="0" animBg="1"/>
      <p:bldP spid="24584" grpId="0" animBg="1"/>
      <p:bldP spid="24585" grpId="0" animBg="1"/>
      <p:bldP spid="2458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55D66E9E-26FF-434D-A508-BBFB971C2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n-US" altLang="es-ES" dirty="0"/>
              <a:t>PET: Positron Emission Tomography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B7CCDB1-B043-4747-BC43-7C8F13A9E3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0988" y="2411670"/>
            <a:ext cx="6113811" cy="40326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es-ES" sz="2400" dirty="0"/>
              <a:t>Radioactive contrast substance injected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2400" dirty="0"/>
              <a:t>Measurements of local </a:t>
            </a:r>
            <a:r>
              <a:rPr lang="en-US" altLang="es-ES" sz="2400" b="1" dirty="0"/>
              <a:t>blood flow</a:t>
            </a:r>
            <a:r>
              <a:rPr lang="en-US" altLang="es-ES" sz="2400" dirty="0"/>
              <a:t>, metabolism, neuro-receptor bindings...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2400" dirty="0"/>
              <a:t>Good spatial resolution, poor temporal resolution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2400" dirty="0"/>
              <a:t>Small health risk involved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D7E3E57-4AE5-4DD6-951F-24A9B848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5"/>
          <a:stretch/>
        </p:blipFill>
        <p:spPr>
          <a:xfrm>
            <a:off x="6654800" y="4057823"/>
            <a:ext cx="4996212" cy="238652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0E5D5C9-7966-4F41-8C36-03B59773E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51" y="770010"/>
            <a:ext cx="3545316" cy="26589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lizard, colorful&#10;&#10;Description automatically generated">
            <a:extLst>
              <a:ext uri="{FF2B5EF4-FFF2-40B4-BE49-F238E27FC236}">
                <a16:creationId xmlns:a16="http://schemas.microsoft.com/office/drawing/2014/main" id="{083AC176-D1FA-4F13-8FC5-88DCCAF6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" b="2102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291DA-6E82-47AF-B473-900FF78C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01" y="551088"/>
            <a:ext cx="7797799" cy="517479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altLang="es-ES" dirty="0" err="1">
                <a:solidFill>
                  <a:srgbClr val="FFFFFF"/>
                </a:solidFill>
              </a:rPr>
              <a:t>Difussion</a:t>
            </a:r>
            <a:r>
              <a:rPr lang="en-US" altLang="es-ES" dirty="0">
                <a:solidFill>
                  <a:srgbClr val="FFFFFF"/>
                </a:solidFill>
              </a:rPr>
              <a:t> spectrum imagining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1DD57C3-44D0-4E08-852B-8E9FEB8CB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s-ES" altLang="es-ES" dirty="0" err="1"/>
              <a:t>Difussion</a:t>
            </a:r>
            <a:r>
              <a:rPr lang="es-ES" altLang="es-ES" dirty="0"/>
              <a:t> </a:t>
            </a:r>
            <a:r>
              <a:rPr lang="es-ES" altLang="es-ES" dirty="0" err="1"/>
              <a:t>spectrum</a:t>
            </a:r>
            <a:r>
              <a:rPr lang="es-ES" altLang="es-ES" dirty="0"/>
              <a:t> </a:t>
            </a:r>
            <a:r>
              <a:rPr lang="es-ES" altLang="es-ES" dirty="0" err="1"/>
              <a:t>imagining</a:t>
            </a:r>
            <a:endParaRPr lang="es-ES" altLang="es-E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72" name="Rectangle 7">
            <a:extLst>
              <a:ext uri="{FF2B5EF4-FFF2-40B4-BE49-F238E27FC236}">
                <a16:creationId xmlns:a16="http://schemas.microsoft.com/office/drawing/2014/main" id="{12585625-7F2C-41A7-A34B-9A7F65282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0287" y="2754356"/>
            <a:ext cx="5515428" cy="3009899"/>
          </a:xfrm>
        </p:spPr>
        <p:txBody>
          <a:bodyPr>
            <a:normAutofit/>
          </a:bodyPr>
          <a:lstStyle/>
          <a:p>
            <a:r>
              <a:rPr lang="es-ES" altLang="es-ES" dirty="0" err="1"/>
              <a:t>Mapping</a:t>
            </a:r>
            <a:r>
              <a:rPr lang="es-ES" altLang="es-ES" dirty="0"/>
              <a:t> </a:t>
            </a:r>
            <a:r>
              <a:rPr lang="es-ES" altLang="es-ES" dirty="0" err="1"/>
              <a:t>the</a:t>
            </a:r>
            <a:r>
              <a:rPr lang="es-ES" altLang="es-ES" dirty="0"/>
              <a:t> </a:t>
            </a:r>
            <a:r>
              <a:rPr lang="es-ES" altLang="es-ES" dirty="0" err="1"/>
              <a:t>gradient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i="1" dirty="0"/>
              <a:t>wáter </a:t>
            </a:r>
            <a:r>
              <a:rPr lang="es-ES" altLang="es-ES" dirty="0"/>
              <a:t>(</a:t>
            </a:r>
            <a:r>
              <a:rPr lang="es-ES" altLang="es-ES" dirty="0" err="1"/>
              <a:t>instead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dirty="0" err="1"/>
              <a:t>blood</a:t>
            </a:r>
            <a:r>
              <a:rPr lang="es-ES" altLang="es-ES" dirty="0"/>
              <a:t>) </a:t>
            </a:r>
            <a:r>
              <a:rPr lang="es-ES" altLang="es-ES" dirty="0" err="1"/>
              <a:t>molecule</a:t>
            </a:r>
            <a:r>
              <a:rPr lang="es-ES" altLang="es-ES" dirty="0"/>
              <a:t> </a:t>
            </a:r>
            <a:r>
              <a:rPr lang="es-ES" altLang="es-ES" dirty="0" err="1"/>
              <a:t>diffusion</a:t>
            </a:r>
            <a:r>
              <a:rPr lang="es-ES" altLang="es-ES" dirty="0"/>
              <a:t> </a:t>
            </a:r>
          </a:p>
          <a:p>
            <a:r>
              <a:rPr lang="es-ES" altLang="es-ES" dirty="0" err="1"/>
              <a:t>Estimatation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 </a:t>
            </a:r>
            <a:r>
              <a:rPr lang="es-ES" altLang="es-ES" dirty="0" err="1"/>
              <a:t>the</a:t>
            </a:r>
            <a:r>
              <a:rPr lang="es-ES" altLang="es-ES" dirty="0"/>
              <a:t> </a:t>
            </a:r>
            <a:r>
              <a:rPr lang="es-ES" altLang="es-ES" dirty="0" err="1"/>
              <a:t>trajectories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dirty="0" err="1"/>
              <a:t>neuron</a:t>
            </a:r>
            <a:r>
              <a:rPr lang="es-ES" altLang="es-ES" dirty="0"/>
              <a:t> </a:t>
            </a:r>
            <a:r>
              <a:rPr lang="es-ES" altLang="es-ES" i="1" dirty="0" err="1"/>
              <a:t>firing</a:t>
            </a:r>
            <a:r>
              <a:rPr lang="es-ES" altLang="es-ES" dirty="0"/>
              <a:t> (</a:t>
            </a:r>
            <a:r>
              <a:rPr lang="es-ES" altLang="es-ES" dirty="0" err="1"/>
              <a:t>instead</a:t>
            </a:r>
            <a:r>
              <a:rPr lang="es-ES" altLang="es-ES" dirty="0"/>
              <a:t> </a:t>
            </a:r>
            <a:r>
              <a:rPr lang="es-ES" altLang="es-ES" dirty="0" err="1"/>
              <a:t>of</a:t>
            </a:r>
            <a:r>
              <a:rPr lang="es-ES" altLang="es-ES" dirty="0"/>
              <a:t> </a:t>
            </a:r>
            <a:r>
              <a:rPr lang="es-ES" altLang="es-ES" dirty="0" err="1"/>
              <a:t>activity</a:t>
            </a:r>
            <a:r>
              <a:rPr lang="es-ES" altLang="es-ES" dirty="0"/>
              <a:t>) in </a:t>
            </a:r>
            <a:r>
              <a:rPr lang="es-ES" altLang="es-ES" dirty="0" err="1"/>
              <a:t>that</a:t>
            </a:r>
            <a:r>
              <a:rPr lang="es-ES" altLang="es-ES" dirty="0"/>
              <a:t> área</a:t>
            </a:r>
          </a:p>
          <a:p>
            <a:r>
              <a:rPr lang="es-ES" altLang="es-ES" i="1" dirty="0" err="1"/>
              <a:t>Connectome</a:t>
            </a:r>
            <a:r>
              <a:rPr lang="es-ES" altLang="es-ES" dirty="0"/>
              <a:t> </a:t>
            </a:r>
            <a:r>
              <a:rPr lang="es-ES" altLang="es-ES" dirty="0" err="1"/>
              <a:t>revealed</a:t>
            </a:r>
            <a:endParaRPr lang="es-ES" altLang="es-E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F6D4CA-A4F0-47C4-835A-E95FFDD69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0207"/>
            <a:ext cx="6007590" cy="3934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8BE2EF0B-A78B-4FCC-ADD4-5456BF91D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 eaLnBrk="1" hangingPunct="1"/>
            <a:r>
              <a:rPr lang="en-US" altLang="es-ES"/>
              <a:t>How to “measure” </a:t>
            </a:r>
            <a:br>
              <a:rPr lang="en-US" altLang="es-ES"/>
            </a:br>
            <a:r>
              <a:rPr lang="en-US" altLang="es-ES"/>
              <a:t>(music) perception and cognition?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7F4F9FE-1D57-4862-B7FB-445112289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526688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86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BC97-FAAE-40BE-8283-17C36A62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simulation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4456205-CEA1-4864-9474-C54AD18F4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64" y="1790700"/>
            <a:ext cx="5802350" cy="4746026"/>
          </a:xfrm>
        </p:spPr>
      </p:pic>
    </p:spTree>
    <p:extLst>
      <p:ext uri="{BB962C8B-B14F-4D97-AF65-F5344CB8AC3E}">
        <p14:creationId xmlns:p14="http://schemas.microsoft.com/office/powerpoint/2010/main" val="393008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373F-7A10-47D5-9465-9BA21FEB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99" y="1011238"/>
            <a:ext cx="10318303" cy="779462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How</a:t>
            </a:r>
            <a:r>
              <a:rPr lang="es-ES" dirty="0"/>
              <a:t> dolby </a:t>
            </a:r>
            <a:r>
              <a:rPr lang="en-GB" dirty="0"/>
              <a:t>is measuring human emotions to hack Hollywood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E29A-F6A3-4DD8-A2D1-1CAC16E4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https://www.youtube.com/watch?v=qYTT-0A8QIE&amp;t</a:t>
            </a:r>
            <a:r>
              <a:rPr lang="en-GB">
                <a:hlinkClick r:id="rId2"/>
              </a:rPr>
              <a:t>=284s</a:t>
            </a:r>
            <a:endParaRPr lang="en-GB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04160-25AD-4857-A2A6-568832E6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10" y="2500400"/>
            <a:ext cx="7750629" cy="39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9BBD8A8-D844-4A77-B9DE-466EB93FB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n-US" altLang="es-ES" dirty="0"/>
              <a:t>Physiological measures</a:t>
            </a:r>
            <a:endParaRPr lang="en-US" altLang="es-E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E6FA2A2-5962-4D32-9128-D6FF9F4AA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dirty="0"/>
              <a:t>Heart rate</a:t>
            </a:r>
          </a:p>
          <a:p>
            <a:pPr eaLnBrk="1" hangingPunct="1"/>
            <a:r>
              <a:rPr lang="en-US" altLang="es-ES" dirty="0"/>
              <a:t>Skin conductance</a:t>
            </a:r>
          </a:p>
          <a:p>
            <a:pPr eaLnBrk="1" hangingPunct="1"/>
            <a:r>
              <a:rPr lang="en-US" altLang="es-ES" dirty="0"/>
              <a:t>Blood pressure</a:t>
            </a:r>
          </a:p>
          <a:p>
            <a:pPr eaLnBrk="1" hangingPunct="1"/>
            <a:r>
              <a:rPr lang="en-US" altLang="es-ES" dirty="0"/>
              <a:t>Temperature</a:t>
            </a:r>
          </a:p>
          <a:p>
            <a:pPr eaLnBrk="1" hangingPunct="1"/>
            <a:r>
              <a:rPr lang="en-US" altLang="es-ES" dirty="0"/>
              <a:t>Muscle tension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8916" name="Picture 4" descr="sensewear">
            <a:extLst>
              <a:ext uri="{FF2B5EF4-FFF2-40B4-BE49-F238E27FC236}">
                <a16:creationId xmlns:a16="http://schemas.microsoft.com/office/drawing/2014/main" id="{B7F5D5B4-E01F-4028-A0C4-0855E4468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4863" y="540032"/>
            <a:ext cx="4078508" cy="604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16D3-F9F8-46FD-8E65-5523E97F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" dirty="0"/>
              <a:t>Physiological measures</a:t>
            </a:r>
            <a:endParaRPr lang="en-GB" dirty="0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4A39CAB-587B-456A-95F7-60C2310E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19" y="1790700"/>
            <a:ext cx="5967412" cy="3978275"/>
          </a:xfrm>
        </p:spPr>
      </p:pic>
    </p:spTree>
    <p:extLst>
      <p:ext uri="{BB962C8B-B14F-4D97-AF65-F5344CB8AC3E}">
        <p14:creationId xmlns:p14="http://schemas.microsoft.com/office/powerpoint/2010/main" val="69231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C559609-08BA-44AB-8CF5-38B5B93A3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n-US" altLang="es-ES"/>
              <a:t>Behavioural measures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245417E-3B56-4E57-94CE-8EC2F0664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pPr eaLnBrk="1" hangingPunct="1">
              <a:lnSpc>
                <a:spcPct val="115000"/>
              </a:lnSpc>
            </a:pPr>
            <a:r>
              <a:rPr lang="en-US" altLang="es-ES" sz="1600"/>
              <a:t>Errors solving a task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/>
              <a:t>Reaction time 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/>
              <a:t>Relatedness, similarity (5 or 7 point Likert-type scale) 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/>
              <a:t>Choice (forced, not forced, 2, 3, 4 choices)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/>
              <a:t>Eye-fixation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/>
              <a:t>Motion Capture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s-ES" sz="1600" i="1">
                <a:hlinkClick r:id="rId3"/>
              </a:rPr>
              <a:t>Quantified Self</a:t>
            </a:r>
            <a:endParaRPr lang="en-US" altLang="es-ES" sz="1600" i="1"/>
          </a:p>
          <a:p>
            <a:pPr eaLnBrk="1" hangingPunct="1">
              <a:lnSpc>
                <a:spcPct val="115000"/>
              </a:lnSpc>
            </a:pPr>
            <a:endParaRPr lang="en-US" altLang="es-ES" sz="1600"/>
          </a:p>
          <a:p>
            <a:pPr eaLnBrk="1" hangingPunct="1">
              <a:lnSpc>
                <a:spcPct val="115000"/>
              </a:lnSpc>
            </a:pPr>
            <a:endParaRPr lang="en-US" altLang="es-ES" sz="16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8E463E5-AA55-4BD5-ABEC-672071940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32" y="740666"/>
            <a:ext cx="5072330" cy="2688334"/>
          </a:xfrm>
          <a:prstGeom prst="rect">
            <a:avLst/>
          </a:prstGeom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82FF2A02-730C-49E9-98FC-214ABCD3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2014" y="4197468"/>
            <a:ext cx="4438998" cy="148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2EC4-6198-4215-8C2E-2D2764A5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Behavioural</a:t>
            </a:r>
            <a:r>
              <a:rPr lang="es-ES" dirty="0"/>
              <a:t> </a:t>
            </a:r>
            <a:r>
              <a:rPr lang="es-ES" dirty="0" err="1"/>
              <a:t>measures</a:t>
            </a:r>
            <a:endParaRPr lang="en-GB" dirty="0"/>
          </a:p>
        </p:txBody>
      </p:sp>
      <p:pic>
        <p:nvPicPr>
          <p:cNvPr id="7" name="Content Placeholder 6" descr="A group of people playing instruments on a stage&#10;&#10;Description automatically generated with medium confidence">
            <a:extLst>
              <a:ext uri="{FF2B5EF4-FFF2-40B4-BE49-F238E27FC236}">
                <a16:creationId xmlns:a16="http://schemas.microsoft.com/office/drawing/2014/main" id="{F67C4047-F948-490D-8A97-D74873A32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45" y="1790700"/>
            <a:ext cx="5958160" cy="3978275"/>
          </a:xfrm>
        </p:spPr>
      </p:pic>
    </p:spTree>
    <p:extLst>
      <p:ext uri="{BB962C8B-B14F-4D97-AF65-F5344CB8AC3E}">
        <p14:creationId xmlns:p14="http://schemas.microsoft.com/office/powerpoint/2010/main" val="37792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8886-357B-44EC-ABB8-EC7C7205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Behavioural</a:t>
            </a:r>
            <a:r>
              <a:rPr lang="es-ES" dirty="0"/>
              <a:t> </a:t>
            </a:r>
            <a:r>
              <a:rPr lang="es-ES" dirty="0" err="1"/>
              <a:t>measures</a:t>
            </a:r>
            <a:br>
              <a:rPr lang="es-E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08B3-383B-4AD1-8FE7-41F3AC13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5" descr="wristwatch">
            <a:extLst>
              <a:ext uri="{FF2B5EF4-FFF2-40B4-BE49-F238E27FC236}">
                <a16:creationId xmlns:a16="http://schemas.microsoft.com/office/drawing/2014/main" id="{F3BFA9FD-FF39-4D2D-83D8-1D4F2613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54" y="1750569"/>
            <a:ext cx="3458170" cy="405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4CCB923-3F6F-41B2-A345-03553CD1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74" y="1783341"/>
            <a:ext cx="6647926" cy="398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53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B79A-9563-4FEC-AD58-3F470FD0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Electro-encephalography</a:t>
            </a:r>
            <a:endParaRPr lang="en-GB" dirty="0"/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8D3BFE52-464D-4E4B-ABEC-6C939D7E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08" y="1666875"/>
            <a:ext cx="3655412" cy="4969825"/>
          </a:xfr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807B9D0-B354-47B6-8006-6A417288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92" y="1666875"/>
            <a:ext cx="4060340" cy="5051744"/>
          </a:xfrm>
          <a:prstGeom prst="rect">
            <a:avLst/>
          </a:prstGeom>
        </p:spPr>
      </p:pic>
      <p:pic>
        <p:nvPicPr>
          <p:cNvPr id="9" name="Picture 8" descr="A picture containing person, screen, orange, close&#10;&#10;Description automatically generated">
            <a:extLst>
              <a:ext uri="{FF2B5EF4-FFF2-40B4-BE49-F238E27FC236}">
                <a16:creationId xmlns:a16="http://schemas.microsoft.com/office/drawing/2014/main" id="{32C4CE6A-E141-49EC-8CDC-84585299D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7"/>
          <a:stretch/>
        </p:blipFill>
        <p:spPr>
          <a:xfrm>
            <a:off x="0" y="1666875"/>
            <a:ext cx="3959259" cy="43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2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71BF-8091-487E-BDDD-9D1D912F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99" y="1011238"/>
            <a:ext cx="10677071" cy="655637"/>
          </a:xfrm>
        </p:spPr>
        <p:txBody>
          <a:bodyPr>
            <a:normAutofit fontScale="90000"/>
          </a:bodyPr>
          <a:lstStyle/>
          <a:p>
            <a:r>
              <a:rPr lang="es-ES" dirty="0"/>
              <a:t>Electro-</a:t>
            </a:r>
            <a:r>
              <a:rPr lang="es-ES" dirty="0" err="1"/>
              <a:t>encephalography</a:t>
            </a:r>
            <a:r>
              <a:rPr lang="es-ES" dirty="0"/>
              <a:t>: </a:t>
            </a:r>
            <a:r>
              <a:rPr lang="es-ES" dirty="0" err="1"/>
              <a:t>spontaneous</a:t>
            </a:r>
            <a:r>
              <a:rPr lang="es-ES" dirty="0"/>
              <a:t> EEG</a:t>
            </a:r>
            <a:endParaRPr lang="en-GB" dirty="0"/>
          </a:p>
        </p:txBody>
      </p:sp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B0FFF77-D226-4EC4-8501-C5800B52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66" y="1790700"/>
            <a:ext cx="7029234" cy="5068078"/>
          </a:xfrm>
        </p:spPr>
      </p:pic>
    </p:spTree>
    <p:extLst>
      <p:ext uri="{BB962C8B-B14F-4D97-AF65-F5344CB8AC3E}">
        <p14:creationId xmlns:p14="http://schemas.microsoft.com/office/powerpoint/2010/main" val="164133281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RightStep">
      <a:dk1>
        <a:srgbClr val="000000"/>
      </a:dk1>
      <a:lt1>
        <a:srgbClr val="FFFFFF"/>
      </a:lt1>
      <a:dk2>
        <a:srgbClr val="36371F"/>
      </a:dk2>
      <a:lt2>
        <a:srgbClr val="E2E4E8"/>
      </a:lt2>
      <a:accent1>
        <a:srgbClr val="C79950"/>
      </a:accent1>
      <a:accent2>
        <a:srgbClr val="A5A74E"/>
      </a:accent2>
      <a:accent3>
        <a:srgbClr val="8CAC64"/>
      </a:accent3>
      <a:accent4>
        <a:srgbClr val="61B454"/>
      </a:accent4>
      <a:accent5>
        <a:srgbClr val="59B372"/>
      </a:accent5>
      <a:accent6>
        <a:srgbClr val="53B194"/>
      </a:accent6>
      <a:hlink>
        <a:srgbClr val="6682AD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4040</TotalTime>
  <Words>674</Words>
  <Application>Microsoft Office PowerPoint</Application>
  <PresentationFormat>Widescreen</PresentationFormat>
  <Paragraphs>86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 Light</vt:lpstr>
      <vt:lpstr>Calibri</vt:lpstr>
      <vt:lpstr>Rockwell Nova Light</vt:lpstr>
      <vt:lpstr>Wingdings</vt:lpstr>
      <vt:lpstr>LeafVTI</vt:lpstr>
      <vt:lpstr>Research methods and techniques for  Music PerceptioN and Cognition</vt:lpstr>
      <vt:lpstr>How to “measure”  (music) perception and cognition?</vt:lpstr>
      <vt:lpstr>Physiological measures</vt:lpstr>
      <vt:lpstr>Physiological measures</vt:lpstr>
      <vt:lpstr>Behavioural measures</vt:lpstr>
      <vt:lpstr>Behavioural measures</vt:lpstr>
      <vt:lpstr>Behavioural measures </vt:lpstr>
      <vt:lpstr>Electro-encephalography</vt:lpstr>
      <vt:lpstr>Electro-encephalography: spontaneous EEG</vt:lpstr>
      <vt:lpstr>Electro-encephalography: Event-Related potentials (ERP)</vt:lpstr>
      <vt:lpstr>Event-Related potentials (ERP)</vt:lpstr>
      <vt:lpstr>Event Related Potentials (ERP)</vt:lpstr>
      <vt:lpstr>Frequency-following response  (FFR, aka cABR) </vt:lpstr>
      <vt:lpstr>Timings in the musical brain (according to ERP studies)</vt:lpstr>
      <vt:lpstr>fMRI: functional magnetic resonance imaging</vt:lpstr>
      <vt:lpstr>fMRI: Functional magnetic resonance imaging</vt:lpstr>
      <vt:lpstr>PET: Positron Emission Tomography</vt:lpstr>
      <vt:lpstr>Difussion spectrum imagining</vt:lpstr>
      <vt:lpstr>Difussion spectrum imagining</vt:lpstr>
      <vt:lpstr>Computer simulation</vt:lpstr>
      <vt:lpstr>How dolby is measuring human emotions to hack Hollywood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methods and techniques for  Music PerceptioN and Cognition</dc:title>
  <dc:creator>Perfecto Herrera</dc:creator>
  <cp:lastModifiedBy>Perfecto Herrera</cp:lastModifiedBy>
  <cp:revision>10</cp:revision>
  <dcterms:created xsi:type="dcterms:W3CDTF">2021-10-04T19:56:32Z</dcterms:created>
  <dcterms:modified xsi:type="dcterms:W3CDTF">2021-10-07T15:17:19Z</dcterms:modified>
</cp:coreProperties>
</file>